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81" r:id="rId2"/>
    <p:sldMasterId id="2147483794" r:id="rId3"/>
  </p:sldMasterIdLst>
  <p:notesMasterIdLst>
    <p:notesMasterId r:id="rId10"/>
  </p:notesMasterIdLst>
  <p:handoutMasterIdLst>
    <p:handoutMasterId r:id="rId11"/>
  </p:handoutMasterIdLst>
  <p:sldIdLst>
    <p:sldId id="256" r:id="rId4"/>
    <p:sldId id="407" r:id="rId5"/>
    <p:sldId id="355" r:id="rId6"/>
    <p:sldId id="408" r:id="rId7"/>
    <p:sldId id="404" r:id="rId8"/>
    <p:sldId id="406" r:id="rId9"/>
  </p:sldIdLst>
  <p:sldSz cx="9144000" cy="5143500" type="screen16x9"/>
  <p:notesSz cx="6858000" cy="9144000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00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87" autoAdjust="0"/>
  </p:normalViewPr>
  <p:slideViewPr>
    <p:cSldViewPr snapToGrid="0" snapToObjects="1">
      <p:cViewPr varScale="1">
        <p:scale>
          <a:sx n="126" d="100"/>
          <a:sy n="126" d="100"/>
        </p:scale>
        <p:origin x="-240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2E1D5-0BD3-FF44-958E-2B8E287675FD}" type="datetimeFigureOut">
              <a:rPr lang="en-US" smtClean="0"/>
              <a:t>30/04/20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636E1-E87E-464F-94C7-792AFD5A7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650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30/04/20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03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25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25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25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3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5"/>
            <a:ext cx="7772400" cy="1102519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34E1-7FBA-1845-B9C9-02D46E40C4E5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4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A07B-62F0-1346-919C-D0DC8C02C0A0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2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298A-A60F-D049-86FA-8364831FC92C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52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7F4C-14A2-EE44-912F-38842CF1D13A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343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xmlns="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xmlns="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:a16="http://schemas.microsoft.com/office/drawing/2014/main" xmlns="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:a16="http://schemas.microsoft.com/office/drawing/2014/main" xmlns="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:a16="http://schemas.microsoft.com/office/drawing/2014/main" xmlns="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:a16="http://schemas.microsoft.com/office/drawing/2014/main" xmlns="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:a16="http://schemas.microsoft.com/office/drawing/2014/main" xmlns="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:a16="http://schemas.microsoft.com/office/drawing/2014/main" xmlns="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114D-E811-FB4C-826B-51EE096D1DC0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407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6804-CAEC-D54F-BC0E-8A32ED51B447}" type="datetime1">
              <a:rPr lang="en-GB" smtClean="0"/>
              <a:t>30/04/20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3AAD-B65A-6A4F-A0E4-F9E33104DD00}" type="datetime1">
              <a:rPr lang="en-GB" smtClean="0"/>
              <a:t>30/04/20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21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84DD-8D94-A444-9C84-B30C0B585D37}" type="datetime1">
              <a:rPr lang="en-GB" smtClean="0"/>
              <a:t>30/04/20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4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8ABC-3B7F-7C47-BAC1-CA0CC14761DB}" type="datetime1">
              <a:rPr lang="en-GB" smtClean="0"/>
              <a:t>30/04/20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4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4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0" indent="0">
              <a:buNone/>
              <a:defRPr sz="1200"/>
            </a:lvl2pPr>
            <a:lvl3pPr marL="914265" indent="0">
              <a:buNone/>
              <a:defRPr sz="1000"/>
            </a:lvl3pPr>
            <a:lvl4pPr marL="1371396" indent="0">
              <a:buNone/>
              <a:defRPr sz="900"/>
            </a:lvl4pPr>
            <a:lvl5pPr marL="1828529" indent="0">
              <a:buNone/>
              <a:defRPr sz="900"/>
            </a:lvl5pPr>
            <a:lvl6pPr marL="2285658" indent="0">
              <a:buNone/>
              <a:defRPr sz="900"/>
            </a:lvl6pPr>
            <a:lvl7pPr marL="2742788" indent="0">
              <a:buNone/>
              <a:defRPr sz="900"/>
            </a:lvl7pPr>
            <a:lvl8pPr marL="3199920" indent="0">
              <a:buNone/>
              <a:defRPr sz="900"/>
            </a:lvl8pPr>
            <a:lvl9pPr marL="3657052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5A7B-D54B-754B-83B1-7FB33DF257AA}" type="datetime1">
              <a:rPr lang="en-GB" smtClean="0"/>
              <a:t>30/04/20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5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0" indent="0">
              <a:buNone/>
              <a:defRPr sz="2800"/>
            </a:lvl2pPr>
            <a:lvl3pPr marL="914265" indent="0">
              <a:buNone/>
              <a:defRPr sz="2400"/>
            </a:lvl3pPr>
            <a:lvl4pPr marL="1371396" indent="0">
              <a:buNone/>
              <a:defRPr sz="2000"/>
            </a:lvl4pPr>
            <a:lvl5pPr marL="1828529" indent="0">
              <a:buNone/>
              <a:defRPr sz="2000"/>
            </a:lvl5pPr>
            <a:lvl6pPr marL="2285658" indent="0">
              <a:buNone/>
              <a:defRPr sz="2000"/>
            </a:lvl6pPr>
            <a:lvl7pPr marL="2742788" indent="0">
              <a:buNone/>
              <a:defRPr sz="2000"/>
            </a:lvl7pPr>
            <a:lvl8pPr marL="3199920" indent="0">
              <a:buNone/>
              <a:defRPr sz="2000"/>
            </a:lvl8pPr>
            <a:lvl9pPr marL="365705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0" indent="0">
              <a:buNone/>
              <a:defRPr sz="1200"/>
            </a:lvl2pPr>
            <a:lvl3pPr marL="914265" indent="0">
              <a:buNone/>
              <a:defRPr sz="1000"/>
            </a:lvl3pPr>
            <a:lvl4pPr marL="1371396" indent="0">
              <a:buNone/>
              <a:defRPr sz="900"/>
            </a:lvl4pPr>
            <a:lvl5pPr marL="1828529" indent="0">
              <a:buNone/>
              <a:defRPr sz="900"/>
            </a:lvl5pPr>
            <a:lvl6pPr marL="2285658" indent="0">
              <a:buNone/>
              <a:defRPr sz="900"/>
            </a:lvl6pPr>
            <a:lvl7pPr marL="2742788" indent="0">
              <a:buNone/>
              <a:defRPr sz="900"/>
            </a:lvl7pPr>
            <a:lvl8pPr marL="3199920" indent="0">
              <a:buNone/>
              <a:defRPr sz="900"/>
            </a:lvl8pPr>
            <a:lvl9pPr marL="3657052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38FE-BBE3-EB45-8AE1-9269592CB699}" type="datetime1">
              <a:rPr lang="en-GB" smtClean="0"/>
              <a:t>30/04/20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6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9E11F-40B2-EE46-BE98-2E93205E23AE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5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13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8" indent="-342848" algn="l" defTabSz="45713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1" indent="-285708" algn="l" defTabSz="45713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0" indent="-228564" algn="l" defTabSz="45713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0" indent="-228564" algn="l" defTabSz="45713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93" indent="-228564" algn="l" defTabSz="45713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22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6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7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8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9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8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8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2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04" y="1217890"/>
            <a:ext cx="8217450" cy="205063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59723" y="146418"/>
            <a:ext cx="2133600" cy="273844"/>
          </a:xfrm>
        </p:spPr>
        <p:txBody>
          <a:bodyPr/>
          <a:lstStyle/>
          <a:p>
            <a:pPr algn="l"/>
            <a:fld id="{B52017E4-CAA1-6342-8DB7-B4706FE90AFC}" type="slidenum">
              <a:rPr lang="en-US" sz="1800" b="1" smtClean="0"/>
              <a:pPr algn="l"/>
              <a:t>1</a:t>
            </a:fld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617698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1118252" y="2629690"/>
            <a:ext cx="5810250" cy="519112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93752" y="3190876"/>
            <a:ext cx="26193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</a:rPr>
              <a:t>EARTH</a:t>
            </a:r>
            <a:endParaRPr lang="en-US" sz="65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2625" y="396876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Net zero = no increase in the amount of greenhouse gases in the atmosphere </a:t>
            </a:r>
            <a:endParaRPr lang="en-US" sz="2400" b="1" dirty="0"/>
          </a:p>
        </p:txBody>
      </p:sp>
      <p:sp>
        <p:nvSpPr>
          <p:cNvPr id="6" name="Up Arrow 5"/>
          <p:cNvSpPr/>
          <p:nvPr/>
        </p:nvSpPr>
        <p:spPr>
          <a:xfrm rot="2232549">
            <a:off x="3041700" y="1587499"/>
            <a:ext cx="428625" cy="101600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30000" y="1249244"/>
            <a:ext cx="357887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</a:t>
            </a:r>
            <a:r>
              <a:rPr lang="en-US" sz="2400" dirty="0"/>
              <a:t>S</a:t>
            </a:r>
            <a:r>
              <a:rPr lang="en-US" sz="2400" dirty="0" smtClean="0"/>
              <a:t>top putting as much greenhouse gas into the atmosphere </a:t>
            </a:r>
            <a:endParaRPr lang="en-US" sz="2400" dirty="0"/>
          </a:p>
        </p:txBody>
      </p:sp>
      <p:sp>
        <p:nvSpPr>
          <p:cNvPr id="8" name="Down Arrow 7"/>
          <p:cNvSpPr/>
          <p:nvPr/>
        </p:nvSpPr>
        <p:spPr>
          <a:xfrm rot="2822924">
            <a:off x="4692666" y="2958368"/>
            <a:ext cx="460375" cy="1085098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476810" y="2683022"/>
            <a:ext cx="35788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. For the amount </a:t>
            </a:r>
            <a:r>
              <a:rPr lang="en-US" sz="2400" smtClean="0"/>
              <a:t>of greenhouse </a:t>
            </a:r>
            <a:r>
              <a:rPr lang="en-US" sz="2400" dirty="0" smtClean="0"/>
              <a:t>gas that we are still putting in, we need to take the same amount out (</a:t>
            </a:r>
            <a:r>
              <a:rPr lang="en-US" sz="2400" dirty="0" err="1" smtClean="0"/>
              <a:t>eg</a:t>
            </a:r>
            <a:r>
              <a:rPr lang="en-US" sz="2400" dirty="0" smtClean="0"/>
              <a:t> by growing trees, technology)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8890" y="123032"/>
            <a:ext cx="2133600" cy="273844"/>
          </a:xfrm>
        </p:spPr>
        <p:txBody>
          <a:bodyPr/>
          <a:lstStyle/>
          <a:p>
            <a:pPr algn="l"/>
            <a:fld id="{B52017E4-CAA1-6342-8DB7-B4706FE90AFC}" type="slidenum">
              <a:rPr lang="en-US" sz="1800" smtClean="0"/>
              <a:pPr algn="l"/>
              <a:t>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39791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974" y="401878"/>
            <a:ext cx="8744510" cy="857250"/>
          </a:xfrm>
        </p:spPr>
        <p:txBody>
          <a:bodyPr>
            <a:noAutofit/>
          </a:bodyPr>
          <a:lstStyle/>
          <a:p>
            <a:r>
              <a:rPr lang="en-US" sz="3500" dirty="0" smtClean="0"/>
              <a:t>Ways of removing greenhouse gases from the atmosphere</a:t>
            </a:r>
            <a:endParaRPr lang="en-US" sz="3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91884" y="1400132"/>
            <a:ext cx="8229600" cy="3285854"/>
          </a:xfrm>
          <a:prstGeom prst="rect">
            <a:avLst/>
          </a:prstGeom>
        </p:spPr>
        <p:txBody>
          <a:bodyPr vert="horz" lIns="91428" tIns="45714" rIns="91428" bIns="45714" rtlCol="0">
            <a:normAutofit fontScale="62500" lnSpcReduction="20000"/>
          </a:bodyPr>
          <a:lstStyle>
            <a:lvl1pPr marL="342848" indent="-342848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1" indent="-285708" algn="l" defTabSz="45713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0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60" indent="-228564" algn="l" defTabSz="45713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93" indent="-228564" algn="l" defTabSz="45713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22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56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87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18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First speaker: Chris Stark, Committee on Climate Change and Expert Lead for the Assembly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six main ways of removing greenhouse gases from the atmosphere:</a:t>
            </a:r>
          </a:p>
          <a:p>
            <a:pPr lvl="0"/>
            <a:r>
              <a:rPr lang="en-GB" dirty="0"/>
              <a:t>Forests and better forest management;</a:t>
            </a:r>
            <a:endParaRPr lang="en-US" dirty="0"/>
          </a:p>
          <a:p>
            <a:pPr lvl="0"/>
            <a:r>
              <a:rPr lang="en-GB" dirty="0" err="1"/>
              <a:t>Peatlands</a:t>
            </a:r>
            <a:r>
              <a:rPr lang="en-GB" dirty="0"/>
              <a:t> and wetlands;</a:t>
            </a:r>
            <a:endParaRPr lang="en-US" dirty="0"/>
          </a:p>
          <a:p>
            <a:pPr lvl="0"/>
            <a:r>
              <a:rPr lang="en-GB" dirty="0"/>
              <a:t>Enhancing the storage of carbon in soil;</a:t>
            </a:r>
            <a:endParaRPr lang="en-US" dirty="0"/>
          </a:p>
          <a:p>
            <a:pPr lvl="0"/>
            <a:r>
              <a:rPr lang="en-GB" dirty="0"/>
              <a:t>Using wood in construction;</a:t>
            </a:r>
            <a:endParaRPr lang="en-US" dirty="0"/>
          </a:p>
          <a:p>
            <a:pPr lvl="0"/>
            <a:r>
              <a:rPr lang="en-GB" dirty="0"/>
              <a:t>Bioenergy with carbon capture and storage (BECCS); and</a:t>
            </a:r>
            <a:endParaRPr lang="en-US" dirty="0"/>
          </a:p>
          <a:p>
            <a:pPr lvl="0"/>
            <a:r>
              <a:rPr lang="en-GB" dirty="0"/>
              <a:t>Direct air capture and carbon storage</a:t>
            </a:r>
            <a:r>
              <a:rPr lang="en-GB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2057" y="27231"/>
            <a:ext cx="2133600" cy="273844"/>
          </a:xfrm>
        </p:spPr>
        <p:txBody>
          <a:bodyPr/>
          <a:lstStyle/>
          <a:p>
            <a:pPr algn="l"/>
            <a:fld id="{B52017E4-CAA1-6342-8DB7-B4706FE90AFC}" type="slidenum">
              <a:rPr lang="en-US" sz="1800" b="1" smtClean="0"/>
              <a:pPr algn="l"/>
              <a:t>3</a:t>
            </a:fld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129236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974" y="468068"/>
            <a:ext cx="8744510" cy="85725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Differing views on removing greenhouse gases from the atmosphere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91884" y="1668983"/>
            <a:ext cx="8229600" cy="3285854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>
            <a:lvl1pPr marL="342848" indent="-342848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1" indent="-285708" algn="l" defTabSz="45713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0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60" indent="-228564" algn="l" defTabSz="45713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93" indent="-228564" algn="l" defTabSz="45713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22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56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87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18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Next speakers: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Dr</a:t>
            </a:r>
            <a:r>
              <a:rPr lang="en-US" dirty="0" smtClean="0"/>
              <a:t> Douglas Parr, Greenpeace UK</a:t>
            </a:r>
          </a:p>
          <a:p>
            <a:pPr marL="0" indent="0">
              <a:buNone/>
            </a:pPr>
            <a:r>
              <a:rPr lang="en-US" dirty="0" smtClean="0"/>
              <a:t>Bill Spence, Independent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2683" y="69057"/>
            <a:ext cx="2133600" cy="273844"/>
          </a:xfrm>
        </p:spPr>
        <p:txBody>
          <a:bodyPr/>
          <a:lstStyle/>
          <a:p>
            <a:pPr algn="l"/>
            <a:fld id="{B52017E4-CAA1-6342-8DB7-B4706FE90AFC}" type="slidenum">
              <a:rPr lang="en-US" sz="1800" b="1" smtClean="0"/>
              <a:pPr algn="l"/>
              <a:t>4</a:t>
            </a:fld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330770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974" y="205979"/>
            <a:ext cx="8744510" cy="85725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Linking to the Assembly’s decisions so far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16612" y="1063229"/>
            <a:ext cx="8229600" cy="3471301"/>
          </a:xfrm>
          <a:prstGeom prst="rect">
            <a:avLst/>
          </a:prstGeom>
        </p:spPr>
        <p:txBody>
          <a:bodyPr vert="horz" lIns="91428" tIns="45714" rIns="91428" bIns="45714" rtlCol="0">
            <a:normAutofit fontScale="77500" lnSpcReduction="20000"/>
          </a:bodyPr>
          <a:lstStyle>
            <a:lvl1pPr marL="342848" indent="-342848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1" indent="-285708" algn="l" defTabSz="45713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0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60" indent="-228564" algn="l" defTabSz="45713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93" indent="-228564" algn="l" defTabSz="45713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22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56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87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18" indent="-228564" algn="l" defTabSz="45713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Jim Watson, Expert Lead</a:t>
            </a:r>
          </a:p>
          <a:p>
            <a:r>
              <a:rPr lang="en-US" dirty="0" smtClean="0"/>
              <a:t>implications of decisions the Assembly has already taken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Then over to you:</a:t>
            </a:r>
          </a:p>
          <a:p>
            <a:r>
              <a:rPr lang="en-US" dirty="0" smtClean="0"/>
              <a:t>Questions to Chris, Doug and Bill (this afternoon);</a:t>
            </a:r>
          </a:p>
          <a:p>
            <a:r>
              <a:rPr lang="en-US" dirty="0" smtClean="0"/>
              <a:t>Group discussions (Sunday);</a:t>
            </a:r>
          </a:p>
          <a:p>
            <a:r>
              <a:rPr lang="en-US" dirty="0" smtClean="0"/>
              <a:t>Voting on the different options;</a:t>
            </a:r>
          </a:p>
          <a:p>
            <a:r>
              <a:rPr lang="en-US" dirty="0"/>
              <a:t>A</a:t>
            </a:r>
            <a:r>
              <a:rPr lang="en-US" dirty="0" smtClean="0"/>
              <a:t>ny other views you might have.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2762" y="69057"/>
            <a:ext cx="2133600" cy="273844"/>
          </a:xfrm>
        </p:spPr>
        <p:txBody>
          <a:bodyPr/>
          <a:lstStyle/>
          <a:p>
            <a:pPr algn="l"/>
            <a:fld id="{B52017E4-CAA1-6342-8DB7-B4706FE90AFC}" type="slidenum">
              <a:rPr lang="en-US" sz="1800" b="1" smtClean="0"/>
              <a:pPr algn="l"/>
              <a:t>5</a:t>
            </a:fld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60655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04" y="1217890"/>
            <a:ext cx="8217450" cy="205063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2840" y="120221"/>
            <a:ext cx="2133600" cy="273844"/>
          </a:xfrm>
        </p:spPr>
        <p:txBody>
          <a:bodyPr/>
          <a:lstStyle/>
          <a:p>
            <a:pPr algn="l"/>
            <a:fld id="{B52017E4-CAA1-6342-8DB7-B4706FE90AFC}" type="slidenum">
              <a:rPr lang="en-US" sz="1800" b="1" smtClean="0"/>
              <a:pPr algn="l"/>
              <a:t>6</a:t>
            </a:fld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2589614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acobs PowerPoint 16x9_Master Template.potx" id="{109E9AB7-6D08-4F36-9881-F78080469B2A}" vid="{6EBEA7BE-A311-4E9D-8854-0352DB49545F}"/>
    </a:ext>
  </a:extLst>
</a:theme>
</file>

<file path=ppt/theme/theme3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acobs PowerPoint 16x9_Master Template.potx" id="{109E9AB7-6D08-4F36-9881-F78080469B2A}" vid="{21EB0679-41EA-40E9-903F-A23B95DDC27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3024</TotalTime>
  <Words>222</Words>
  <Application>Microsoft Macintosh PowerPoint</Application>
  <PresentationFormat>On-screen Show (16:9)</PresentationFormat>
  <Paragraphs>38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Custom Design</vt:lpstr>
      <vt:lpstr>3_Map</vt:lpstr>
      <vt:lpstr>PowerPoint Presentation</vt:lpstr>
      <vt:lpstr>PowerPoint Presentation</vt:lpstr>
      <vt:lpstr>Ways of removing greenhouse gases from the atmosphere</vt:lpstr>
      <vt:lpstr>Differing views on removing greenhouse gases from the atmosphere</vt:lpstr>
      <vt:lpstr>Linking to the Assembly’s decisions so far</vt:lpstr>
      <vt:lpstr>PowerPoint Presentation</vt:lpstr>
    </vt:vector>
  </TitlesOfParts>
  <Company>Involve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Sarah Allan</cp:lastModifiedBy>
  <cp:revision>151</cp:revision>
  <dcterms:created xsi:type="dcterms:W3CDTF">2020-01-18T09:46:56Z</dcterms:created>
  <dcterms:modified xsi:type="dcterms:W3CDTF">2020-04-30T09:47:37Z</dcterms:modified>
</cp:coreProperties>
</file>