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1" r:id="rId2"/>
    <p:sldMasterId id="2147483794" r:id="rId3"/>
  </p:sldMasterIdLst>
  <p:notesMasterIdLst>
    <p:notesMasterId r:id="rId15"/>
  </p:notesMasterIdLst>
  <p:sldIdLst>
    <p:sldId id="420" r:id="rId4"/>
    <p:sldId id="436" r:id="rId5"/>
    <p:sldId id="431" r:id="rId6"/>
    <p:sldId id="432" r:id="rId7"/>
    <p:sldId id="441" r:id="rId8"/>
    <p:sldId id="433" r:id="rId9"/>
    <p:sldId id="439" r:id="rId10"/>
    <p:sldId id="440" r:id="rId11"/>
    <p:sldId id="442" r:id="rId12"/>
    <p:sldId id="435" r:id="rId13"/>
    <p:sldId id="421" r:id="rId14"/>
  </p:sldIdLst>
  <p:sldSz cx="9144000" cy="5143500" type="screen16x9"/>
  <p:notesSz cx="9874250" cy="6797675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FB7"/>
    <a:srgbClr val="C00000"/>
    <a:srgbClr val="000000"/>
    <a:srgbClr val="FFD9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6231" autoAdjust="0"/>
  </p:normalViewPr>
  <p:slideViewPr>
    <p:cSldViewPr snapToGrid="0" snapToObjects="1">
      <p:cViewPr varScale="1">
        <p:scale>
          <a:sx n="104" d="100"/>
          <a:sy n="104" d="100"/>
        </p:scale>
        <p:origin x="-80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5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9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F99E2-675F-2C42-9469-6B8B96FF0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1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9057"/>
            <a:ext cx="385864" cy="273844"/>
          </a:xfrm>
        </p:spPr>
        <p:txBody>
          <a:bodyPr/>
          <a:lstStyle>
            <a:lvl1pPr>
              <a:defRPr sz="2400"/>
            </a:lvl1pPr>
          </a:lstStyle>
          <a:p>
            <a:fld id="{B52017E4-CAA1-6342-8DB7-B4706FE9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6453-1A85-1A4D-B004-9839DC75E01A}" type="datetimeFigureOut">
              <a:rPr lang="en-US" smtClean="0"/>
              <a:t>27/04/20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13.png"/><Relationship Id="rId1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4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9B6CF6E-D289-446E-B23A-ABE1EBB65037}"/>
              </a:ext>
            </a:extLst>
          </p:cNvPr>
          <p:cNvSpPr/>
          <p:nvPr/>
        </p:nvSpPr>
        <p:spPr>
          <a:xfrm>
            <a:off x="1" y="0"/>
            <a:ext cx="4711344" cy="5143500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88" y="1349037"/>
            <a:ext cx="3749571" cy="1102519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alibri (Headings)"/>
                <a:cs typeface="Calibri (Headings)"/>
              </a:rPr>
              <a:t>Being Positive</a:t>
            </a:r>
            <a:br>
              <a:rPr lang="en-GB" sz="4000" dirty="0">
                <a:latin typeface="Calibri (Headings)"/>
                <a:cs typeface="Calibri (Headings)"/>
              </a:rPr>
            </a:br>
            <a:r>
              <a:rPr lang="en-GB" sz="4000" dirty="0">
                <a:latin typeface="Calibri (Headings)"/>
                <a:cs typeface="Calibri (Headings)"/>
              </a:rPr>
              <a:t>about</a:t>
            </a:r>
            <a:br>
              <a:rPr lang="en-GB" sz="4000" dirty="0">
                <a:latin typeface="Calibri (Headings)"/>
                <a:cs typeface="Calibri (Headings)"/>
              </a:rPr>
            </a:br>
            <a:r>
              <a:rPr lang="en-GB" sz="4000" dirty="0">
                <a:latin typeface="Calibri (Headings)"/>
                <a:cs typeface="Calibri (Headings)"/>
              </a:rPr>
              <a:t>Going Negative</a:t>
            </a:r>
            <a:br>
              <a:rPr lang="en-GB" sz="4000" dirty="0">
                <a:latin typeface="Calibri (Headings)"/>
                <a:cs typeface="Calibri (Headings)"/>
              </a:rPr>
            </a:br>
            <a:endParaRPr lang="en-US" sz="4000" dirty="0">
              <a:latin typeface="Calibri (Headings)"/>
              <a:cs typeface="Calibri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95" y="4344649"/>
            <a:ext cx="2627917" cy="6557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3795" y="3459950"/>
            <a:ext cx="3597171" cy="65578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latin typeface="Calibri (Headings)"/>
                <a:cs typeface="Calibri (Headings)"/>
              </a:rPr>
              <a:t>Bill Spence </a:t>
            </a:r>
          </a:p>
          <a:p>
            <a:pPr algn="l"/>
            <a:r>
              <a:rPr lang="en-GB" sz="2400" dirty="0">
                <a:latin typeface="Calibri (Headings)"/>
                <a:cs typeface="Calibri (Headings)"/>
              </a:rPr>
              <a:t>(Independent) </a:t>
            </a:r>
            <a:endParaRPr lang="en-US" sz="2400" dirty="0">
              <a:latin typeface="Calibri (Headings)"/>
              <a:cs typeface="Calibri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68CD4E-BCD1-4A5C-8885-27029F1F0C61}"/>
              </a:ext>
            </a:extLst>
          </p:cNvPr>
          <p:cNvSpPr txBox="1"/>
          <p:nvPr/>
        </p:nvSpPr>
        <p:spPr>
          <a:xfrm>
            <a:off x="390195" y="4720657"/>
            <a:ext cx="3623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A special thanks to the UK Committee on Climate Change for the majority of the technical content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01611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0CB6F20-E82D-4CC5-841A-3CEFAE58CC7A}"/>
              </a:ext>
            </a:extLst>
          </p:cNvPr>
          <p:cNvSpPr/>
          <p:nvPr/>
        </p:nvSpPr>
        <p:spPr>
          <a:xfrm>
            <a:off x="0" y="0"/>
            <a:ext cx="9144000" cy="760133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EADA098-C157-4E31-82A7-93D66CB50509}"/>
              </a:ext>
            </a:extLst>
          </p:cNvPr>
          <p:cNvSpPr/>
          <p:nvPr/>
        </p:nvSpPr>
        <p:spPr>
          <a:xfrm>
            <a:off x="3685710" y="956763"/>
            <a:ext cx="1612646" cy="3865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4A5DBF3-5131-4DBE-8034-9E614C070153}"/>
              </a:ext>
            </a:extLst>
          </p:cNvPr>
          <p:cNvSpPr/>
          <p:nvPr/>
        </p:nvSpPr>
        <p:spPr>
          <a:xfrm>
            <a:off x="1965289" y="956763"/>
            <a:ext cx="1612646" cy="3865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17A5CE-60DB-4068-BD1E-1285D12D6BB8}"/>
              </a:ext>
            </a:extLst>
          </p:cNvPr>
          <p:cNvSpPr/>
          <p:nvPr/>
        </p:nvSpPr>
        <p:spPr>
          <a:xfrm>
            <a:off x="236343" y="956763"/>
            <a:ext cx="1612646" cy="38650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560438" y="313752"/>
            <a:ext cx="8229600" cy="655786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0000" lnSpcReduction="100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GGR – Summary</a:t>
            </a:r>
          </a:p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EA4B743-4B0E-4BDC-ACBD-5A8739746472}"/>
              </a:ext>
            </a:extLst>
          </p:cNvPr>
          <p:cNvSpPr txBox="1"/>
          <p:nvPr/>
        </p:nvSpPr>
        <p:spPr>
          <a:xfrm>
            <a:off x="215871" y="2356197"/>
            <a:ext cx="1633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There is too much CO</a:t>
            </a:r>
            <a:r>
              <a:rPr lang="en-GB" baseline="-25000" dirty="0"/>
              <a:t>2 </a:t>
            </a:r>
            <a:r>
              <a:rPr lang="en-GB" dirty="0"/>
              <a:t>in the atmosphere. We must slow emissions and </a:t>
            </a:r>
            <a:r>
              <a:rPr lang="en-GB" i="1" u="sng" dirty="0"/>
              <a:t>start removals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F85ADDD-33CC-49E5-BE89-931E5B3D2EA2}"/>
              </a:ext>
            </a:extLst>
          </p:cNvPr>
          <p:cNvSpPr txBox="1"/>
          <p:nvPr/>
        </p:nvSpPr>
        <p:spPr>
          <a:xfrm>
            <a:off x="2010923" y="2356197"/>
            <a:ext cx="1540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Continue to develop a broad range of GGR 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F3A88D-96C7-41E8-9AE1-E251CC5A8F9E}"/>
              </a:ext>
            </a:extLst>
          </p:cNvPr>
          <p:cNvSpPr txBox="1"/>
          <p:nvPr/>
        </p:nvSpPr>
        <p:spPr>
          <a:xfrm>
            <a:off x="3635049" y="2356197"/>
            <a:ext cx="1762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Secure fair (international) deals to ensure a long term access to sustainable forests, plants and wetlands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699B58-6A7E-4FB1-B062-618DB79EEEF2}"/>
              </a:ext>
            </a:extLst>
          </p:cNvPr>
          <p:cNvSpPr/>
          <p:nvPr/>
        </p:nvSpPr>
        <p:spPr>
          <a:xfrm>
            <a:off x="3739658" y="1006911"/>
            <a:ext cx="1504749" cy="12449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427334A-0331-4075-9D2C-69BB8F44E97E}"/>
              </a:ext>
            </a:extLst>
          </p:cNvPr>
          <p:cNvSpPr/>
          <p:nvPr/>
        </p:nvSpPr>
        <p:spPr>
          <a:xfrm>
            <a:off x="5464861" y="954422"/>
            <a:ext cx="1612646" cy="386734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13A4757-3855-4549-95B6-F4A05231CE1A}"/>
              </a:ext>
            </a:extLst>
          </p:cNvPr>
          <p:cNvSpPr txBox="1"/>
          <p:nvPr/>
        </p:nvSpPr>
        <p:spPr>
          <a:xfrm>
            <a:off x="5448314" y="2356197"/>
            <a:ext cx="1629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Launch &amp; grow an extensive carbon capture and storage network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8505451-9381-40D6-BA69-1E1E93AFB5C8}"/>
              </a:ext>
            </a:extLst>
          </p:cNvPr>
          <p:cNvSpPr txBox="1"/>
          <p:nvPr/>
        </p:nvSpPr>
        <p:spPr>
          <a:xfrm>
            <a:off x="5706329" y="1410421"/>
            <a:ext cx="11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Get CCS Done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21C7FE0-DC03-4320-BF53-B62B9759D2D4}"/>
              </a:ext>
            </a:extLst>
          </p:cNvPr>
          <p:cNvSpPr/>
          <p:nvPr/>
        </p:nvSpPr>
        <p:spPr>
          <a:xfrm>
            <a:off x="7177392" y="954422"/>
            <a:ext cx="1612646" cy="38629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15BBF1-B6E3-401D-BB29-7F22A2F19882}"/>
              </a:ext>
            </a:extLst>
          </p:cNvPr>
          <p:cNvSpPr txBox="1"/>
          <p:nvPr/>
        </p:nvSpPr>
        <p:spPr>
          <a:xfrm>
            <a:off x="7160845" y="2356197"/>
            <a:ext cx="1629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need to start today if we are to reach net zero in 2050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347BD47-C687-4C55-BA03-117F5586B0A9}"/>
              </a:ext>
            </a:extLst>
          </p:cNvPr>
          <p:cNvSpPr txBox="1"/>
          <p:nvPr/>
        </p:nvSpPr>
        <p:spPr>
          <a:xfrm>
            <a:off x="8739954" y="3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AA35B0-F173-436A-A431-1022D3997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1" t="11111" r="12194" b="22778"/>
          <a:stretch/>
        </p:blipFill>
        <p:spPr>
          <a:xfrm>
            <a:off x="353962" y="1034311"/>
            <a:ext cx="1411257" cy="12449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EA62EE-E8F9-45D0-A3EF-791F5773F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9" t="22083" r="6603" b="29379"/>
          <a:stretch/>
        </p:blipFill>
        <p:spPr>
          <a:xfrm>
            <a:off x="2084667" y="1053621"/>
            <a:ext cx="896658" cy="756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906665-9BF6-40C8-A04A-66D8705F0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924" y="1563464"/>
            <a:ext cx="656715" cy="630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42FC512-5947-4EB6-B0B0-DD5B86A00A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0801" b="23148"/>
          <a:stretch/>
        </p:blipFill>
        <p:spPr>
          <a:xfrm>
            <a:off x="3794482" y="1283290"/>
            <a:ext cx="1377846" cy="83408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D5AC89F-4339-42C1-A867-6E5EC5E1333B}"/>
              </a:ext>
            </a:extLst>
          </p:cNvPr>
          <p:cNvSpPr/>
          <p:nvPr/>
        </p:nvSpPr>
        <p:spPr>
          <a:xfrm>
            <a:off x="2015767" y="1040874"/>
            <a:ext cx="1503438" cy="12217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7C23A2E-07C9-4674-8228-780C0F4FCFE3}"/>
              </a:ext>
            </a:extLst>
          </p:cNvPr>
          <p:cNvSpPr/>
          <p:nvPr/>
        </p:nvSpPr>
        <p:spPr>
          <a:xfrm>
            <a:off x="5518809" y="1017603"/>
            <a:ext cx="1504749" cy="12449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626809E-2B2A-4FA7-A274-F2DD423FD7A7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715854" y="1062861"/>
            <a:ext cx="1139042" cy="11390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E87DBC4-70E5-4756-B16C-DE99ADD6C8DC}"/>
              </a:ext>
            </a:extLst>
          </p:cNvPr>
          <p:cNvSpPr/>
          <p:nvPr/>
        </p:nvSpPr>
        <p:spPr>
          <a:xfrm>
            <a:off x="7223066" y="1006911"/>
            <a:ext cx="1504749" cy="12449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76BE5-A3D3-497C-8F5C-CAFDFA315B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74" r="8340"/>
          <a:stretch/>
        </p:blipFill>
        <p:spPr>
          <a:xfrm>
            <a:off x="7280702" y="1177425"/>
            <a:ext cx="1409537" cy="10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4" y="1217890"/>
            <a:ext cx="8217450" cy="2050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6B7EC3-8B22-4B52-95F5-70D2053CA368}"/>
              </a:ext>
            </a:extLst>
          </p:cNvPr>
          <p:cNvSpPr txBox="1"/>
          <p:nvPr/>
        </p:nvSpPr>
        <p:spPr>
          <a:xfrm>
            <a:off x="8726306" y="39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148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E302C2-1267-4246-80FE-F077ABB3CD1C}"/>
              </a:ext>
            </a:extLst>
          </p:cNvPr>
          <p:cNvSpPr/>
          <p:nvPr/>
        </p:nvSpPr>
        <p:spPr>
          <a:xfrm>
            <a:off x="0" y="0"/>
            <a:ext cx="9144000" cy="760133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95" y="4299050"/>
            <a:ext cx="2627917" cy="655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-84295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Greenhouse Gas Removal (GGR)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3AD1072-5EAA-4DA0-8134-E9ECC071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38" y="1287519"/>
            <a:ext cx="5807123" cy="181587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GGR – Why do we need it</a:t>
            </a:r>
          </a:p>
          <a:p>
            <a:pPr lvl="0">
              <a:spcBef>
                <a:spcPts val="0"/>
              </a:spcBef>
            </a:pPr>
            <a:r>
              <a:rPr lang="en-GB" sz="2800" dirty="0"/>
              <a:t>Nature has done this safely before</a:t>
            </a:r>
          </a:p>
          <a:p>
            <a:pPr lvl="0">
              <a:spcBef>
                <a:spcPts val="0"/>
              </a:spcBef>
            </a:pPr>
            <a:r>
              <a:rPr lang="en-GB" sz="2800" dirty="0"/>
              <a:t>How much removal and at what cost</a:t>
            </a:r>
          </a:p>
          <a:p>
            <a:pPr lvl="0">
              <a:spcBef>
                <a:spcPts val="0"/>
              </a:spcBef>
            </a:pPr>
            <a:r>
              <a:rPr lang="en-GB" sz="2800" dirty="0"/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15C4F4-EAAE-4C92-B401-E25CC405FC16}"/>
              </a:ext>
            </a:extLst>
          </p:cNvPr>
          <p:cNvSpPr txBox="1"/>
          <p:nvPr/>
        </p:nvSpPr>
        <p:spPr>
          <a:xfrm>
            <a:off x="8842314" y="39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95" y="4299050"/>
            <a:ext cx="2627917" cy="6557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0" y="80883"/>
            <a:ext cx="4980997" cy="534285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75000" lnSpcReduction="200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GGR – Why do we need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A9B0B5-DE27-4492-8C73-FAFB9DA83CB1}"/>
              </a:ext>
            </a:extLst>
          </p:cNvPr>
          <p:cNvSpPr txBox="1"/>
          <p:nvPr/>
        </p:nvSpPr>
        <p:spPr>
          <a:xfrm>
            <a:off x="1535373" y="1358710"/>
            <a:ext cx="607325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on the verge of filling our atmosphere with more CO</a:t>
            </a:r>
            <a:r>
              <a:rPr lang="en-GB" sz="2400" baseline="-25000" dirty="0"/>
              <a:t>2</a:t>
            </a:r>
            <a:r>
              <a:rPr lang="en-GB" sz="2400" dirty="0"/>
              <a:t> than is safe for mankind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 the next 30 years we need to slow the release of CO</a:t>
            </a:r>
            <a:r>
              <a:rPr lang="en-GB" sz="2400" baseline="-25000" dirty="0"/>
              <a:t>2</a:t>
            </a:r>
            <a:r>
              <a:rPr lang="en-GB" sz="2400" dirty="0"/>
              <a:t> and launch a concerted effort of Greenhouse Gas Removal (GGR) to result in Net Zero Emissions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B1BAE9-CB69-4262-8D3D-05E316244E3F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E302C2-1267-4246-80FE-F077ABB3CD1C}"/>
              </a:ext>
            </a:extLst>
          </p:cNvPr>
          <p:cNvSpPr/>
          <p:nvPr/>
        </p:nvSpPr>
        <p:spPr>
          <a:xfrm>
            <a:off x="0" y="0"/>
            <a:ext cx="9144000" cy="760133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-84295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Why do we need removals?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15C4F4-EAAE-4C92-B401-E25CC405FC16}"/>
              </a:ext>
            </a:extLst>
          </p:cNvPr>
          <p:cNvSpPr txBox="1"/>
          <p:nvPr/>
        </p:nvSpPr>
        <p:spPr>
          <a:xfrm>
            <a:off x="8842314" y="39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112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1FE8CB46-FA43-4B17-B65D-666A0A4C3E6E}"/>
              </a:ext>
            </a:extLst>
          </p:cNvPr>
          <p:cNvSpPr/>
          <p:nvPr/>
        </p:nvSpPr>
        <p:spPr>
          <a:xfrm>
            <a:off x="0" y="0"/>
            <a:ext cx="9144000" cy="760133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189046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Nature has done this safely before</a:t>
            </a:r>
          </a:p>
          <a:p>
            <a:endParaRPr lang="en-GB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45AEB7-352E-45C3-AF86-4C340289E2A2}"/>
              </a:ext>
            </a:extLst>
          </p:cNvPr>
          <p:cNvSpPr/>
          <p:nvPr/>
        </p:nvSpPr>
        <p:spPr>
          <a:xfrm>
            <a:off x="227081" y="838408"/>
            <a:ext cx="8689837" cy="8963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04E05E-6FC1-49C2-B799-99368C855190}"/>
              </a:ext>
            </a:extLst>
          </p:cNvPr>
          <p:cNvSpPr txBox="1"/>
          <p:nvPr/>
        </p:nvSpPr>
        <p:spPr>
          <a:xfrm>
            <a:off x="1674752" y="954464"/>
            <a:ext cx="674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Dinosaurs lived with CO</a:t>
            </a:r>
            <a:r>
              <a:rPr lang="en-GB" baseline="-25000" dirty="0">
                <a:latin typeface="Arial Rounded MT Bold" panose="020F0704030504030204" pitchFamily="34" charset="0"/>
              </a:rPr>
              <a:t>2</a:t>
            </a:r>
            <a:r>
              <a:rPr lang="en-GB" dirty="0">
                <a:latin typeface="Arial Rounded MT Bold" panose="020F0704030504030204" pitchFamily="34" charset="0"/>
              </a:rPr>
              <a:t> levels 5 X higher than today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DAE3E5-AF7A-4EB6-B593-1A731B8B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2726" y="897552"/>
            <a:ext cx="750298" cy="375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6D52F8-B5C9-4F61-8327-C6CFCAD8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flipH="1">
            <a:off x="1074020" y="858025"/>
            <a:ext cx="649258" cy="5507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C1216C5-D988-49CA-99F4-F0B887616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09" y="1253352"/>
            <a:ext cx="559000" cy="4388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02331E-5A90-4BAB-A873-01C790DBB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60466" y="1309938"/>
            <a:ext cx="751054" cy="3949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D0E98A-F714-429F-B962-EFFF7B6C0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583192" y="888550"/>
            <a:ext cx="677108" cy="33855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604C8-9F43-4741-AB47-1DC93BCDD4B4}"/>
              </a:ext>
            </a:extLst>
          </p:cNvPr>
          <p:cNvGrpSpPr/>
          <p:nvPr/>
        </p:nvGrpSpPr>
        <p:grpSpPr>
          <a:xfrm>
            <a:off x="1885575" y="1302465"/>
            <a:ext cx="5625245" cy="369333"/>
            <a:chOff x="1800211" y="1841677"/>
            <a:chExt cx="5707223" cy="5328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9CA39CF-7958-417B-97BB-3D2FEEBFF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854" r="36123"/>
            <a:stretch/>
          </p:blipFill>
          <p:spPr>
            <a:xfrm rot="5126591">
              <a:off x="2406819" y="1264608"/>
              <a:ext cx="404890" cy="16181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5E8D24D-A995-4C67-B0E9-8477F081D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854" r="36123"/>
            <a:stretch/>
          </p:blipFill>
          <p:spPr>
            <a:xfrm rot="5126591">
              <a:off x="4032331" y="1264607"/>
              <a:ext cx="404890" cy="161810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5C5FD21-5FA0-43D2-A984-4E8DFF041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854" r="36123"/>
            <a:stretch/>
          </p:blipFill>
          <p:spPr>
            <a:xfrm rot="5126591">
              <a:off x="5657844" y="1363014"/>
              <a:ext cx="404890" cy="161810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3A2A1C4-0A73-4F14-9B1A-B660DD59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8492" r="36124" b="45939"/>
            <a:stretch/>
          </p:blipFill>
          <p:spPr>
            <a:xfrm rot="5126591">
              <a:off x="6864676" y="1609674"/>
              <a:ext cx="410756" cy="874761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24BD360-4D92-488E-9CE3-CED8AA9A3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295" y="4333170"/>
            <a:ext cx="2627917" cy="655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B96395-61C8-4639-9D1F-089D81A50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184333" y="1069125"/>
            <a:ext cx="683313" cy="36845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6A2FFA-A16E-4541-87F9-765B170FBCAE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58B77FE-6D04-4163-90BF-0190747D6FCE}"/>
              </a:ext>
            </a:extLst>
          </p:cNvPr>
          <p:cNvGrpSpPr/>
          <p:nvPr/>
        </p:nvGrpSpPr>
        <p:grpSpPr>
          <a:xfrm>
            <a:off x="1043024" y="2038354"/>
            <a:ext cx="6947984" cy="3016033"/>
            <a:chOff x="1043024" y="2038354"/>
            <a:chExt cx="6947984" cy="30160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D064C8-DDBB-4F1D-B128-A96DB84F188E}"/>
                </a:ext>
              </a:extLst>
            </p:cNvPr>
            <p:cNvGrpSpPr/>
            <p:nvPr/>
          </p:nvGrpSpPr>
          <p:grpSpPr>
            <a:xfrm>
              <a:off x="1043024" y="2038354"/>
              <a:ext cx="2755348" cy="3016033"/>
              <a:chOff x="1043024" y="2038354"/>
              <a:chExt cx="2755348" cy="301603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69B33D0D-C818-4097-B886-89D0456FD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3024" y="2038354"/>
                <a:ext cx="2755348" cy="1855416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6628254D-C3E2-4C60-9F0E-74D4A2E4AF86}"/>
                  </a:ext>
                </a:extLst>
              </p:cNvPr>
              <p:cNvSpPr txBox="1"/>
              <p:nvPr/>
            </p:nvSpPr>
            <p:spPr>
              <a:xfrm>
                <a:off x="1152992" y="3854058"/>
                <a:ext cx="257967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To grow plants</a:t>
                </a:r>
              </a:p>
              <a:p>
                <a:r>
                  <a:rPr lang="en-GB" dirty="0"/>
                  <a:t>which made</a:t>
                </a:r>
              </a:p>
              <a:p>
                <a:pPr marL="539750" indent="-177800">
                  <a:buFont typeface="Arial" panose="020B0604020202020204" pitchFamily="34" charset="0"/>
                  <a:buChar char="•"/>
                </a:pPr>
                <a:r>
                  <a:rPr lang="en-GB" dirty="0"/>
                  <a:t>soil &amp; peat</a:t>
                </a:r>
              </a:p>
              <a:p>
                <a:pPr marL="539750" indent="-177800">
                  <a:buFont typeface="Arial" panose="020B0604020202020204" pitchFamily="34" charset="0"/>
                  <a:buChar char="•"/>
                </a:pPr>
                <a:r>
                  <a:rPr lang="en-GB" dirty="0"/>
                  <a:t>coal, oil &amp; gas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BB81382-6E22-4C5A-88BB-22B84690945F}"/>
                </a:ext>
              </a:extLst>
            </p:cNvPr>
            <p:cNvGrpSpPr/>
            <p:nvPr/>
          </p:nvGrpSpPr>
          <p:grpSpPr>
            <a:xfrm>
              <a:off x="5224352" y="2038354"/>
              <a:ext cx="2766656" cy="2185036"/>
              <a:chOff x="5224352" y="2038354"/>
              <a:chExt cx="2766656" cy="218503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869D0F2-1A49-4655-88D8-87F38C957328}"/>
                  </a:ext>
                </a:extLst>
              </p:cNvPr>
              <p:cNvSpPr txBox="1"/>
              <p:nvPr/>
            </p:nvSpPr>
            <p:spPr>
              <a:xfrm>
                <a:off x="5714683" y="3854058"/>
                <a:ext cx="1895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To create rocks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7C2CBF76-D7FB-4183-A97E-752F5E018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24352" y="2038354"/>
                <a:ext cx="2766656" cy="1855416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1EB5FCF-5D0F-4D44-AD74-FB9A27CB8268}"/>
                </a:ext>
              </a:extLst>
            </p:cNvPr>
            <p:cNvGrpSpPr/>
            <p:nvPr/>
          </p:nvGrpSpPr>
          <p:grpSpPr>
            <a:xfrm>
              <a:off x="3534768" y="2075063"/>
              <a:ext cx="1957385" cy="1665105"/>
              <a:chOff x="3534768" y="2143303"/>
              <a:chExt cx="1957385" cy="1665105"/>
            </a:xfrm>
          </p:grpSpPr>
          <p:sp>
            <p:nvSpPr>
              <p:cNvPr id="3" name="Arrow: Left-Right 2">
                <a:extLst>
                  <a:ext uri="{FF2B5EF4-FFF2-40B4-BE49-F238E27FC236}">
                    <a16:creationId xmlns:a16="http://schemas.microsoft.com/office/drawing/2014/main" xmlns="" id="{FFCC578B-593A-4B98-9F16-749ECA553A5C}"/>
                  </a:ext>
                </a:extLst>
              </p:cNvPr>
              <p:cNvSpPr/>
              <p:nvPr/>
            </p:nvSpPr>
            <p:spPr>
              <a:xfrm>
                <a:off x="3534768" y="2143303"/>
                <a:ext cx="1957385" cy="1665105"/>
              </a:xfrm>
              <a:prstGeom prst="leftRightArrow">
                <a:avLst>
                  <a:gd name="adj1" fmla="val 69671"/>
                  <a:gd name="adj2" fmla="val 22952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B980A0E-A336-4867-909B-8FAD27E9F9FD}"/>
                  </a:ext>
                </a:extLst>
              </p:cNvPr>
              <p:cNvSpPr txBox="1"/>
              <p:nvPr/>
            </p:nvSpPr>
            <p:spPr>
              <a:xfrm>
                <a:off x="3732663" y="2373156"/>
                <a:ext cx="1685497" cy="120032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Nature removed CO</a:t>
                </a:r>
                <a:r>
                  <a:rPr lang="en-GB" baseline="-25000" dirty="0"/>
                  <a:t>2 </a:t>
                </a:r>
                <a:r>
                  <a:rPr lang="en-GB" dirty="0"/>
                  <a:t>from the atmosphere …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2E523CF-5473-46A7-BCDD-B0AC80653A71}"/>
              </a:ext>
            </a:extLst>
          </p:cNvPr>
          <p:cNvGrpSpPr/>
          <p:nvPr/>
        </p:nvGrpSpPr>
        <p:grpSpPr>
          <a:xfrm>
            <a:off x="3214599" y="2350130"/>
            <a:ext cx="2714800" cy="1210005"/>
            <a:chOff x="3194847" y="2715189"/>
            <a:chExt cx="2714800" cy="1210005"/>
          </a:xfrm>
        </p:grpSpPr>
        <p:sp>
          <p:nvSpPr>
            <p:cNvPr id="45" name="Rectangle: Rounded Corners 35">
              <a:extLst>
                <a:ext uri="{FF2B5EF4-FFF2-40B4-BE49-F238E27FC236}">
                  <a16:creationId xmlns:a16="http://schemas.microsoft.com/office/drawing/2014/main" xmlns="" id="{28BCC512-2AF3-4597-8424-2F534FC7AB06}"/>
                </a:ext>
              </a:extLst>
            </p:cNvPr>
            <p:cNvSpPr/>
            <p:nvPr/>
          </p:nvSpPr>
          <p:spPr>
            <a:xfrm rot="20818179">
              <a:off x="3194847" y="2715189"/>
              <a:ext cx="2714800" cy="1210005"/>
            </a:xfrm>
            <a:prstGeom prst="roundRect">
              <a:avLst>
                <a:gd name="adj" fmla="val 8585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50CCA1D-9195-46CE-B082-1E2CBDC00434}"/>
                </a:ext>
              </a:extLst>
            </p:cNvPr>
            <p:cNvSpPr txBox="1"/>
            <p:nvPr/>
          </p:nvSpPr>
          <p:spPr>
            <a:xfrm rot="20804896">
              <a:off x="3288220" y="2810073"/>
              <a:ext cx="25406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GB" sz="2000" dirty="0">
                  <a:solidFill>
                    <a:srgbClr val="C00000"/>
                  </a:solidFill>
                  <a:latin typeface="Stencil" panose="040409050D0802020404" pitchFamily="82" charset="0"/>
                </a:rPr>
                <a:t>But we have to do it a million times faster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96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A10363-C678-48C1-AE04-D2E4B5AFC7A4}"/>
              </a:ext>
            </a:extLst>
          </p:cNvPr>
          <p:cNvSpPr/>
          <p:nvPr/>
        </p:nvSpPr>
        <p:spPr>
          <a:xfrm>
            <a:off x="0" y="0"/>
            <a:ext cx="9144000" cy="760133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255412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Copying nature with scale &amp; speed</a:t>
            </a:r>
          </a:p>
          <a:p>
            <a:endParaRPr lang="en-GB" sz="3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A6BEDB-1EC6-4E71-A10B-80BC4542A823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C5292911-77B7-42AA-82EC-0B2DADAB0BA0}"/>
              </a:ext>
            </a:extLst>
          </p:cNvPr>
          <p:cNvGrpSpPr/>
          <p:nvPr/>
        </p:nvGrpSpPr>
        <p:grpSpPr>
          <a:xfrm>
            <a:off x="666749" y="1141716"/>
            <a:ext cx="8382103" cy="4031604"/>
            <a:chOff x="666749" y="1141716"/>
            <a:chExt cx="8382103" cy="403160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7EDC329-1280-4A4E-9D14-D9D42A263D9B}"/>
                </a:ext>
              </a:extLst>
            </p:cNvPr>
            <p:cNvSpPr/>
            <p:nvPr/>
          </p:nvSpPr>
          <p:spPr>
            <a:xfrm>
              <a:off x="666749" y="1172371"/>
              <a:ext cx="3247575" cy="3113428"/>
            </a:xfrm>
            <a:prstGeom prst="rect">
              <a:avLst/>
            </a:prstGeom>
            <a:gradFill flip="none" rotWithShape="1">
              <a:gsLst>
                <a:gs pos="0">
                  <a:srgbClr val="019FB7">
                    <a:shade val="30000"/>
                    <a:satMod val="115000"/>
                  </a:srgbClr>
                </a:gs>
                <a:gs pos="50000">
                  <a:srgbClr val="019FB7">
                    <a:shade val="67500"/>
                    <a:satMod val="115000"/>
                  </a:srgbClr>
                </a:gs>
                <a:gs pos="100000">
                  <a:srgbClr val="019FB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6AD76B7-2639-4EC4-BB1E-5D9D96DFEDC8}"/>
                </a:ext>
              </a:extLst>
            </p:cNvPr>
            <p:cNvSpPr txBox="1"/>
            <p:nvPr/>
          </p:nvSpPr>
          <p:spPr>
            <a:xfrm>
              <a:off x="1174914" y="1141716"/>
              <a:ext cx="2231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50-100 MtCO</a:t>
              </a:r>
              <a:r>
                <a:rPr lang="en-GB" sz="2400" baseline="-25000" dirty="0"/>
                <a:t>2</a:t>
              </a:r>
            </a:p>
            <a:p>
              <a:pPr algn="ctr"/>
              <a:r>
                <a:rPr lang="en-GB" sz="2400" dirty="0"/>
                <a:t>Per year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0BFF0E5-EBF4-4C69-8D60-FEF6AF886622}"/>
                </a:ext>
              </a:extLst>
            </p:cNvPr>
            <p:cNvSpPr/>
            <p:nvPr/>
          </p:nvSpPr>
          <p:spPr>
            <a:xfrm>
              <a:off x="4648271" y="3196099"/>
              <a:ext cx="1136651" cy="1089700"/>
            </a:xfrm>
            <a:prstGeom prst="rect">
              <a:avLst/>
            </a:prstGeom>
            <a:gradFill flip="none" rotWithShape="1">
              <a:gsLst>
                <a:gs pos="0">
                  <a:srgbClr val="019FB7">
                    <a:shade val="30000"/>
                    <a:satMod val="115000"/>
                  </a:srgbClr>
                </a:gs>
                <a:gs pos="50000">
                  <a:srgbClr val="019FB7">
                    <a:shade val="67500"/>
                    <a:satMod val="115000"/>
                  </a:srgbClr>
                </a:gs>
                <a:gs pos="100000">
                  <a:srgbClr val="019FB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C26F8CB-8F10-4ADF-9F3F-8B0A345FF683}"/>
                </a:ext>
              </a:extLst>
            </p:cNvPr>
            <p:cNvSpPr txBox="1"/>
            <p:nvPr/>
          </p:nvSpPr>
          <p:spPr>
            <a:xfrm>
              <a:off x="4523596" y="2549065"/>
              <a:ext cx="13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~10 MtCO</a:t>
              </a:r>
              <a:r>
                <a:rPr lang="en-GB" sz="2000" baseline="-25000" dirty="0"/>
                <a:t>2</a:t>
              </a:r>
            </a:p>
            <a:p>
              <a:pPr algn="ctr"/>
              <a:r>
                <a:rPr lang="en-GB" sz="2000" dirty="0"/>
                <a:t>Per year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D5E442D-4FCA-48C1-BC9B-E2067CBC1BF9}"/>
                </a:ext>
              </a:extLst>
            </p:cNvPr>
            <p:cNvSpPr/>
            <p:nvPr/>
          </p:nvSpPr>
          <p:spPr>
            <a:xfrm>
              <a:off x="6700724" y="3663113"/>
              <a:ext cx="649515" cy="622686"/>
            </a:xfrm>
            <a:prstGeom prst="rect">
              <a:avLst/>
            </a:prstGeom>
            <a:gradFill flip="none" rotWithShape="1">
              <a:gsLst>
                <a:gs pos="0">
                  <a:srgbClr val="019FB7">
                    <a:shade val="30000"/>
                    <a:satMod val="115000"/>
                  </a:srgbClr>
                </a:gs>
                <a:gs pos="50000">
                  <a:srgbClr val="019FB7">
                    <a:shade val="67500"/>
                    <a:satMod val="115000"/>
                  </a:srgbClr>
                </a:gs>
                <a:gs pos="100000">
                  <a:srgbClr val="019FB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0B06654C-3375-4402-A3C7-8B5877B8E439}"/>
                </a:ext>
              </a:extLst>
            </p:cNvPr>
            <p:cNvSpPr txBox="1"/>
            <p:nvPr/>
          </p:nvSpPr>
          <p:spPr>
            <a:xfrm>
              <a:off x="6374785" y="3063018"/>
              <a:ext cx="1301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1-5 MtCO</a:t>
              </a:r>
              <a:r>
                <a:rPr lang="en-GB" baseline="-25000" dirty="0"/>
                <a:t>2</a:t>
              </a:r>
            </a:p>
            <a:p>
              <a:pPr algn="ctr"/>
              <a:r>
                <a:rPr lang="en-GB" dirty="0"/>
                <a:t>Per year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831179CD-498C-41A8-A20E-540DE1C77598}"/>
                </a:ext>
              </a:extLst>
            </p:cNvPr>
            <p:cNvSpPr/>
            <p:nvPr/>
          </p:nvSpPr>
          <p:spPr>
            <a:xfrm>
              <a:off x="8187064" y="3925799"/>
              <a:ext cx="360000" cy="360000"/>
            </a:xfrm>
            <a:prstGeom prst="rect">
              <a:avLst/>
            </a:prstGeom>
            <a:gradFill flip="none" rotWithShape="1">
              <a:gsLst>
                <a:gs pos="0">
                  <a:srgbClr val="019FB7">
                    <a:shade val="30000"/>
                    <a:satMod val="115000"/>
                  </a:srgbClr>
                </a:gs>
                <a:gs pos="50000">
                  <a:srgbClr val="019FB7">
                    <a:shade val="67500"/>
                    <a:satMod val="115000"/>
                  </a:srgbClr>
                </a:gs>
                <a:gs pos="100000">
                  <a:srgbClr val="019FB7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629B39A-3033-4BB9-B5DE-AE0E8160ADB6}"/>
                </a:ext>
              </a:extLst>
            </p:cNvPr>
            <p:cNvSpPr txBox="1"/>
            <p:nvPr/>
          </p:nvSpPr>
          <p:spPr>
            <a:xfrm>
              <a:off x="7747460" y="3366510"/>
              <a:ext cx="1301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~1 MtCO</a:t>
              </a:r>
              <a:r>
                <a:rPr lang="en-GB" sz="1600" baseline="-25000" dirty="0"/>
                <a:t>2</a:t>
              </a:r>
            </a:p>
            <a:p>
              <a:pPr algn="ctr"/>
              <a:r>
                <a:rPr lang="en-GB" sz="1600" dirty="0"/>
                <a:t>Per year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CFB6C7EF-F57B-4200-B989-276699F1F8C4}"/>
                </a:ext>
              </a:extLst>
            </p:cNvPr>
            <p:cNvSpPr txBox="1"/>
            <p:nvPr/>
          </p:nvSpPr>
          <p:spPr>
            <a:xfrm>
              <a:off x="7747460" y="4342323"/>
              <a:ext cx="1301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Enhanced Weathering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6591A2E-403C-49CB-98B0-17B2A7CE48BF}"/>
                </a:ext>
              </a:extLst>
            </p:cNvPr>
            <p:cNvSpPr txBox="1"/>
            <p:nvPr/>
          </p:nvSpPr>
          <p:spPr>
            <a:xfrm>
              <a:off x="4395456" y="4342323"/>
              <a:ext cx="16422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Forests, soil, using wood in Construction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72C41D4-0F35-4599-BD9E-C1F4A09301C7}"/>
                </a:ext>
              </a:extLst>
            </p:cNvPr>
            <p:cNvSpPr txBox="1"/>
            <p:nvPr/>
          </p:nvSpPr>
          <p:spPr>
            <a:xfrm>
              <a:off x="6264762" y="4342323"/>
              <a:ext cx="152143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Direct Air Capture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EE6FAC3-61FA-41B3-A430-0F37C5F682E9}"/>
                </a:ext>
              </a:extLst>
            </p:cNvPr>
            <p:cNvSpPr txBox="1"/>
            <p:nvPr/>
          </p:nvSpPr>
          <p:spPr>
            <a:xfrm>
              <a:off x="1469396" y="4342323"/>
              <a:ext cx="1642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BECCS</a:t>
              </a:r>
            </a:p>
            <a:p>
              <a:pPr algn="ctr"/>
              <a:r>
                <a:rPr lang="en-GB" sz="1600" dirty="0"/>
                <a:t>(Bioenergy+ CCS)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4F1F2AAD-FB16-42E4-A745-83859D439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7099" y="1521064"/>
              <a:ext cx="2032218" cy="324441"/>
            </a:xfrm>
            <a:prstGeom prst="straightConnector1">
              <a:avLst/>
            </a:prstGeom>
            <a:ln>
              <a:solidFill>
                <a:srgbClr val="019FB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27BD0F96-8164-44E6-BA8D-F829EFF711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8621" y="1521064"/>
              <a:ext cx="650696" cy="970726"/>
            </a:xfrm>
            <a:prstGeom prst="straightConnector1">
              <a:avLst/>
            </a:prstGeom>
            <a:ln>
              <a:solidFill>
                <a:srgbClr val="019FB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57542113-6D92-4E15-8EC6-24F4015B2995}"/>
                </a:ext>
              </a:extLst>
            </p:cNvPr>
            <p:cNvCxnSpPr>
              <a:cxnSpLocks/>
            </p:cNvCxnSpPr>
            <p:nvPr/>
          </p:nvCxnSpPr>
          <p:spPr>
            <a:xfrm>
              <a:off x="6299317" y="1503700"/>
              <a:ext cx="619245" cy="1459495"/>
            </a:xfrm>
            <a:prstGeom prst="straightConnector1">
              <a:avLst/>
            </a:prstGeom>
            <a:ln>
              <a:solidFill>
                <a:srgbClr val="019FB7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0A063E27-14FE-476F-B897-D8D05F070730}"/>
                </a:ext>
              </a:extLst>
            </p:cNvPr>
            <p:cNvCxnSpPr>
              <a:stCxn id="47" idx="2"/>
            </p:cNvCxnSpPr>
            <p:nvPr/>
          </p:nvCxnSpPr>
          <p:spPr>
            <a:xfrm flipH="1">
              <a:off x="8398155" y="2539213"/>
              <a:ext cx="1" cy="656886"/>
            </a:xfrm>
            <a:prstGeom prst="straightConnector1">
              <a:avLst/>
            </a:prstGeom>
            <a:ln>
              <a:solidFill>
                <a:srgbClr val="019FB7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15F19EDE-B7BB-4979-A2E1-3A39507C30A6}"/>
              </a:ext>
            </a:extLst>
          </p:cNvPr>
          <p:cNvGrpSpPr/>
          <p:nvPr/>
        </p:nvGrpSpPr>
        <p:grpSpPr>
          <a:xfrm>
            <a:off x="5648621" y="808029"/>
            <a:ext cx="1301392" cy="1151205"/>
            <a:chOff x="5648621" y="808029"/>
            <a:chExt cx="1301392" cy="115120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6B60DA4D-2000-4750-A27C-B28423C19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8621" y="1082893"/>
              <a:ext cx="1301392" cy="876341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CCDEA35-1F8F-4E81-BDCA-90ADC4C4AA1E}"/>
                </a:ext>
              </a:extLst>
            </p:cNvPr>
            <p:cNvSpPr txBox="1"/>
            <p:nvPr/>
          </p:nvSpPr>
          <p:spPr>
            <a:xfrm>
              <a:off x="5711024" y="808029"/>
              <a:ext cx="1176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Tree-Based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B76824E-222B-4FEF-8BCE-592FD13E2368}"/>
              </a:ext>
            </a:extLst>
          </p:cNvPr>
          <p:cNvGrpSpPr/>
          <p:nvPr/>
        </p:nvGrpSpPr>
        <p:grpSpPr>
          <a:xfrm>
            <a:off x="7713338" y="1368074"/>
            <a:ext cx="1338184" cy="1171139"/>
            <a:chOff x="7713338" y="1368074"/>
            <a:chExt cx="1338184" cy="117113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1AA7CF56-32B4-4323-B4E5-97BD4E6A3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4789" y="1662872"/>
              <a:ext cx="1306733" cy="876341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963FD1C-EA94-4971-846B-D8C9EE85F95F}"/>
                </a:ext>
              </a:extLst>
            </p:cNvPr>
            <p:cNvSpPr txBox="1"/>
            <p:nvPr/>
          </p:nvSpPr>
          <p:spPr>
            <a:xfrm>
              <a:off x="7713338" y="1368074"/>
              <a:ext cx="1306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Rock-Based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72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6CDA0F-BBC0-41FF-ABBA-56B83452C005}"/>
              </a:ext>
            </a:extLst>
          </p:cNvPr>
          <p:cNvSpPr/>
          <p:nvPr/>
        </p:nvSpPr>
        <p:spPr>
          <a:xfrm>
            <a:off x="0" y="0"/>
            <a:ext cx="9144000" cy="574879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BF350F3-B5EB-477B-8065-73DCE3EF3061}"/>
              </a:ext>
            </a:extLst>
          </p:cNvPr>
          <p:cNvSpPr/>
          <p:nvPr/>
        </p:nvSpPr>
        <p:spPr>
          <a:xfrm>
            <a:off x="1131235" y="897822"/>
            <a:ext cx="7137400" cy="40140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148102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Much GGR is Required?</a:t>
            </a:r>
          </a:p>
          <a:p>
            <a:endParaRPr lang="en-GB" sz="40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3797A09-8E6B-44CD-8E1F-9768022CBB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5" t="1171" r="29494" b="48490"/>
          <a:stretch/>
        </p:blipFill>
        <p:spPr>
          <a:xfrm>
            <a:off x="2321754" y="1328186"/>
            <a:ext cx="4349874" cy="22184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F7EFD7A-96B5-49D2-8A5D-F49F6CE781E4}"/>
              </a:ext>
            </a:extLst>
          </p:cNvPr>
          <p:cNvSpPr txBox="1"/>
          <p:nvPr/>
        </p:nvSpPr>
        <p:spPr>
          <a:xfrm>
            <a:off x="1981200" y="3305092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GGR is only required to ‘clean-up’ difficult emissions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EF24BE-C885-4A64-9432-5D70CC1BD841}"/>
              </a:ext>
            </a:extLst>
          </p:cNvPr>
          <p:cNvSpPr txBox="1"/>
          <p:nvPr/>
        </p:nvSpPr>
        <p:spPr>
          <a:xfrm>
            <a:off x="3365612" y="855570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50MtCO</a:t>
            </a:r>
            <a:r>
              <a:rPr lang="en-GB" sz="2400" baseline="-25000" dirty="0"/>
              <a:t>2 </a:t>
            </a:r>
            <a:r>
              <a:rPr lang="en-GB" sz="2400" dirty="0"/>
              <a:t>per year</a:t>
            </a:r>
            <a:endParaRPr lang="en-GB" sz="2400" baseline="-250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CFE261C-5328-4572-84F8-B76DB099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92" y="4105088"/>
            <a:ext cx="731461" cy="7078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681B54F2-259A-4067-8534-CB2D928CDA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089" t="8529" r="9896" b="14602"/>
          <a:stretch/>
        </p:blipFill>
        <p:spPr>
          <a:xfrm>
            <a:off x="3734338" y="4105089"/>
            <a:ext cx="720272" cy="7078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C307FBE-4A09-4459-95DF-21E6F46E0B20}"/>
              </a:ext>
            </a:extLst>
          </p:cNvPr>
          <p:cNvSpPr txBox="1"/>
          <p:nvPr/>
        </p:nvSpPr>
        <p:spPr>
          <a:xfrm>
            <a:off x="1396847" y="716288"/>
            <a:ext cx="13786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2400" dirty="0"/>
              <a:t>Best Case</a:t>
            </a:r>
            <a:endParaRPr lang="en-GB" sz="24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B1DD51-141C-44F0-84CF-35E31B5A15D0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64525A2-1C27-4112-B9AF-2EB211F58C40}"/>
              </a:ext>
            </a:extLst>
          </p:cNvPr>
          <p:cNvGrpSpPr/>
          <p:nvPr/>
        </p:nvGrpSpPr>
        <p:grpSpPr>
          <a:xfrm>
            <a:off x="6850601" y="732540"/>
            <a:ext cx="1952196" cy="1519581"/>
            <a:chOff x="6850601" y="732540"/>
            <a:chExt cx="1952196" cy="15195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01F0BE8-AA0C-4D3A-BF66-8160512891EA}"/>
                </a:ext>
              </a:extLst>
            </p:cNvPr>
            <p:cNvSpPr/>
            <p:nvPr/>
          </p:nvSpPr>
          <p:spPr>
            <a:xfrm>
              <a:off x="6908819" y="747495"/>
              <a:ext cx="1713938" cy="15046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AF164BA-51BD-404A-9113-F037213A4366}"/>
                </a:ext>
              </a:extLst>
            </p:cNvPr>
            <p:cNvSpPr txBox="1"/>
            <p:nvPr/>
          </p:nvSpPr>
          <p:spPr>
            <a:xfrm>
              <a:off x="6850601" y="732540"/>
              <a:ext cx="1952196" cy="147732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2000" u="sng" dirty="0"/>
                <a:t>GGR Cost</a:t>
              </a:r>
            </a:p>
            <a:p>
              <a:pPr marL="88900" indent="-88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&gt;£10Bln p.a.</a:t>
              </a:r>
            </a:p>
            <a:p>
              <a:pPr marL="88900" indent="-889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1/3</a:t>
              </a:r>
              <a:r>
                <a:rPr lang="en-GB" sz="2000" baseline="30000" dirty="0"/>
                <a:t> </a:t>
              </a:r>
              <a:r>
                <a:rPr lang="en-GB" sz="2000" dirty="0"/>
                <a:t>of total net zero budget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63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6CDA0F-BBC0-41FF-ABBA-56B83452C005}"/>
              </a:ext>
            </a:extLst>
          </p:cNvPr>
          <p:cNvSpPr/>
          <p:nvPr/>
        </p:nvSpPr>
        <p:spPr>
          <a:xfrm>
            <a:off x="0" y="0"/>
            <a:ext cx="9144000" cy="574879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148102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Much GGR is Required?</a:t>
            </a:r>
          </a:p>
          <a:p>
            <a:endParaRPr lang="en-GB" sz="4000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BBCDA96-385E-42AC-86FA-256B3A22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95" y="4299050"/>
            <a:ext cx="2627917" cy="6557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8A0C0C30-BEAC-449A-8813-488CE662A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793"/>
          <a:stretch/>
        </p:blipFill>
        <p:spPr>
          <a:xfrm>
            <a:off x="1623492" y="1208558"/>
            <a:ext cx="2931492" cy="289387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F0A21B4D-3FC4-4BF1-859E-500425AFC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349" y="3206693"/>
            <a:ext cx="1158949" cy="8957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ACCE0DEC-9925-43BA-9E0B-689410FE5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351" y="1208558"/>
            <a:ext cx="1158947" cy="9020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10F2A0BE-BB27-4ED3-81ED-A0D6052D2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350" y="2192721"/>
            <a:ext cx="1158947" cy="9318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FED18A1-24EA-4CC9-88E1-FA68644182A3}"/>
              </a:ext>
            </a:extLst>
          </p:cNvPr>
          <p:cNvSpPr txBox="1"/>
          <p:nvPr/>
        </p:nvSpPr>
        <p:spPr>
          <a:xfrm>
            <a:off x="5937293" y="1153454"/>
            <a:ext cx="31400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25%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/>
              <a:t>Forests, soil, using wood in construction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 smtClean="0"/>
              <a:t>Direct air capture and carbon storage </a:t>
            </a:r>
            <a:endParaRPr lang="en-GB" sz="240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/>
              <a:t>Enhanced Weathering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AA7094-FBF4-4A85-9FA6-EFCCBEBEE16F}"/>
              </a:ext>
            </a:extLst>
          </p:cNvPr>
          <p:cNvSpPr txBox="1"/>
          <p:nvPr/>
        </p:nvSpPr>
        <p:spPr>
          <a:xfrm>
            <a:off x="302405" y="1153454"/>
            <a:ext cx="118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75%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400" dirty="0"/>
              <a:t>BECCS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B1DD51-141C-44F0-84CF-35E31B5A15D0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021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FF0FFBB-0B03-45C7-8710-8341AB4B02B0}"/>
              </a:ext>
            </a:extLst>
          </p:cNvPr>
          <p:cNvSpPr/>
          <p:nvPr/>
        </p:nvSpPr>
        <p:spPr>
          <a:xfrm>
            <a:off x="861647" y="924036"/>
            <a:ext cx="7137400" cy="40140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6CDA0F-BBC0-41FF-ABBA-56B83452C005}"/>
              </a:ext>
            </a:extLst>
          </p:cNvPr>
          <p:cNvSpPr/>
          <p:nvPr/>
        </p:nvSpPr>
        <p:spPr>
          <a:xfrm>
            <a:off x="0" y="0"/>
            <a:ext cx="9144000" cy="574879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148102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7500"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Much GGR is Required?</a:t>
            </a:r>
          </a:p>
          <a:p>
            <a:endParaRPr lang="en-GB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B1DD51-141C-44F0-84CF-35E31B5A15D0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701D5F5-B983-4507-82CE-8663107B5A78}"/>
              </a:ext>
            </a:extLst>
          </p:cNvPr>
          <p:cNvSpPr txBox="1"/>
          <p:nvPr/>
        </p:nvSpPr>
        <p:spPr>
          <a:xfrm>
            <a:off x="1949475" y="3203293"/>
            <a:ext cx="478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GGR is required to cover shortfalls in many sectors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1288FD-56F3-442C-BB64-8C651BFE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9" t="1181" r="31398" b="50000"/>
          <a:stretch/>
        </p:blipFill>
        <p:spPr>
          <a:xfrm>
            <a:off x="2150488" y="1087809"/>
            <a:ext cx="4378994" cy="2227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AE7B1E-A33F-4861-ABA6-F73E5CC91DD1}"/>
              </a:ext>
            </a:extLst>
          </p:cNvPr>
          <p:cNvSpPr txBox="1"/>
          <p:nvPr/>
        </p:nvSpPr>
        <p:spPr>
          <a:xfrm>
            <a:off x="6086799" y="1456114"/>
            <a:ext cx="164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</a:rPr>
              <a:t>Pushing limits of CCS &amp; Bio availability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F5EB24A-F83F-49CF-97BF-A4670AC0C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61" y="4022444"/>
            <a:ext cx="703505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4110E1B-7397-433F-A620-AB44D214B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545" y="4022444"/>
            <a:ext cx="701586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A3FAE80A-5043-4ED6-A6CC-0AC147762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2836" y="4022444"/>
            <a:ext cx="753320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800BC6ED-95A3-4067-93F3-89B2CEB29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099" y="4022444"/>
            <a:ext cx="730176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917479B2-AB20-4B01-A18C-655A453C4B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520" y="4022444"/>
            <a:ext cx="717190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40B650FA-00CE-45B8-AB6D-D31968A30C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64" y="4022444"/>
            <a:ext cx="719010" cy="729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3776F194-CF29-4424-80A5-F542C35709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089" t="8529" r="9896" b="14602"/>
          <a:stretch/>
        </p:blipFill>
        <p:spPr>
          <a:xfrm>
            <a:off x="1609652" y="4022444"/>
            <a:ext cx="741796" cy="7290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A615E62-F2F1-49E9-AF99-5B7F2C858C1A}"/>
              </a:ext>
            </a:extLst>
          </p:cNvPr>
          <p:cNvSpPr txBox="1"/>
          <p:nvPr/>
        </p:nvSpPr>
        <p:spPr>
          <a:xfrm>
            <a:off x="988117" y="765398"/>
            <a:ext cx="21021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GB" sz="2400" dirty="0"/>
              <a:t>Maximum Case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4674827-5601-4367-9A6B-C0C53AC7BDFF}"/>
              </a:ext>
            </a:extLst>
          </p:cNvPr>
          <p:cNvSpPr txBox="1"/>
          <p:nvPr/>
        </p:nvSpPr>
        <p:spPr>
          <a:xfrm>
            <a:off x="6489938" y="2348558"/>
            <a:ext cx="13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90MtCO</a:t>
            </a:r>
            <a:r>
              <a:rPr lang="en-GB" sz="2400" baseline="-25000" dirty="0"/>
              <a:t>2</a:t>
            </a:r>
          </a:p>
          <a:p>
            <a:r>
              <a:rPr lang="en-GB" sz="2400" dirty="0"/>
              <a:t>per year</a:t>
            </a:r>
            <a:endParaRPr lang="en-GB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582352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6CDA0F-BBC0-41FF-ABBA-56B83452C005}"/>
              </a:ext>
            </a:extLst>
          </p:cNvPr>
          <p:cNvSpPr/>
          <p:nvPr/>
        </p:nvSpPr>
        <p:spPr>
          <a:xfrm>
            <a:off x="0" y="0"/>
            <a:ext cx="9144000" cy="1005352"/>
          </a:xfrm>
          <a:prstGeom prst="rect">
            <a:avLst/>
          </a:prstGeom>
          <a:solidFill>
            <a:srgbClr val="019F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E12DF8-F676-423C-8151-159028F0FC5B}"/>
              </a:ext>
            </a:extLst>
          </p:cNvPr>
          <p:cNvSpPr txBox="1">
            <a:spLocks/>
          </p:cNvSpPr>
          <p:nvPr/>
        </p:nvSpPr>
        <p:spPr>
          <a:xfrm>
            <a:off x="457200" y="-11466"/>
            <a:ext cx="8229600" cy="1077206"/>
          </a:xfrm>
          <a:prstGeom prst="rect">
            <a:avLst/>
          </a:prstGeom>
        </p:spPr>
        <p:txBody>
          <a:bodyPr vert="horz" lIns="91428" tIns="45714" rIns="91428" bIns="45714" rtlCol="0" anchor="ctr">
            <a:spAutoFit/>
          </a:bodyPr>
          <a:lstStyle>
            <a:lvl1pPr algn="ctr" defTabSz="457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Don’t damage the forests &amp; wetlands</a:t>
            </a:r>
          </a:p>
          <a:p>
            <a:r>
              <a:rPr lang="en-US" sz="3200" dirty="0"/>
              <a:t>to fix the atmosphere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B1DD51-141C-44F0-84CF-35E31B5A15D0}"/>
              </a:ext>
            </a:extLst>
          </p:cNvPr>
          <p:cNvSpPr txBox="1"/>
          <p:nvPr/>
        </p:nvSpPr>
        <p:spPr>
          <a:xfrm>
            <a:off x="8842314" y="39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6B016-BCBA-4E16-92C9-6D7D2E352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20" t="6631" r="20639" b="6631"/>
          <a:stretch/>
        </p:blipFill>
        <p:spPr>
          <a:xfrm>
            <a:off x="5037761" y="1662596"/>
            <a:ext cx="3486137" cy="2800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FD43BC-70D1-4CA2-9E3D-9BFE51E63D7D}"/>
              </a:ext>
            </a:extLst>
          </p:cNvPr>
          <p:cNvSpPr txBox="1"/>
          <p:nvPr/>
        </p:nvSpPr>
        <p:spPr>
          <a:xfrm>
            <a:off x="620104" y="1662595"/>
            <a:ext cx="3486137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200" dirty="0"/>
              <a:t>Forests &amp; Wetlands provide;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2200" dirty="0"/>
              <a:t>Clean air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2200" dirty="0"/>
              <a:t>Habitats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2200" dirty="0"/>
              <a:t>Livelihoods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2200" dirty="0"/>
              <a:t>Soil stability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sz="2200" dirty="0"/>
              <a:t>Medicines</a:t>
            </a:r>
          </a:p>
          <a:p>
            <a:pPr marL="180975"/>
            <a:endParaRPr lang="en-GB" sz="2200" dirty="0"/>
          </a:p>
          <a:p>
            <a:r>
              <a:rPr lang="en-GB" sz="2200" dirty="0"/>
              <a:t>Sustainability must be core to Greenhouse Gas Removal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4BB923-5678-400B-8EFA-F2E48621ACCF}"/>
              </a:ext>
            </a:extLst>
          </p:cNvPr>
          <p:cNvSpPr txBox="1"/>
          <p:nvPr/>
        </p:nvSpPr>
        <p:spPr>
          <a:xfrm rot="20067871">
            <a:off x="3325505" y="2429408"/>
            <a:ext cx="2492990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Stencil" panose="040409050D0802020404" pitchFamily="82" charset="0"/>
              </a:rPr>
              <a:t>WARNING</a:t>
            </a:r>
          </a:p>
        </p:txBody>
      </p:sp>
    </p:spTree>
    <p:extLst>
      <p:ext uri="{BB962C8B-B14F-4D97-AF65-F5344CB8AC3E}">
        <p14:creationId xmlns:p14="http://schemas.microsoft.com/office/powerpoint/2010/main" val="34622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438</Words>
  <Application>Microsoft Macintosh PowerPoint</Application>
  <PresentationFormat>On-screen Show (16:9)</PresentationFormat>
  <Paragraphs>96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3_Map</vt:lpstr>
      <vt:lpstr>Being Positive about Going Negative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Involve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Sarah Allan</cp:lastModifiedBy>
  <cp:revision>287</cp:revision>
  <cp:lastPrinted>2020-04-23T07:47:19Z</cp:lastPrinted>
  <dcterms:created xsi:type="dcterms:W3CDTF">2020-01-18T09:46:56Z</dcterms:created>
  <dcterms:modified xsi:type="dcterms:W3CDTF">2020-04-27T17:13:46Z</dcterms:modified>
</cp:coreProperties>
</file>