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71" r:id="rId2"/>
    <p:sldId id="265" r:id="rId3"/>
    <p:sldId id="272" r:id="rId4"/>
    <p:sldId id="257" r:id="rId5"/>
    <p:sldId id="273" r:id="rId6"/>
    <p:sldId id="266" r:id="rId7"/>
    <p:sldId id="278" r:id="rId8"/>
    <p:sldId id="277" r:id="rId9"/>
    <p:sldId id="276"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9031" autoAdjust="0"/>
  </p:normalViewPr>
  <p:slideViewPr>
    <p:cSldViewPr>
      <p:cViewPr varScale="1">
        <p:scale>
          <a:sx n="67" d="100"/>
          <a:sy n="67" d="100"/>
        </p:scale>
        <p:origin x="-2800" y="-10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96B163-3E17-4BB6-B5E4-A6DC1F07325F}" type="datetimeFigureOut">
              <a:rPr lang="en-GB" smtClean="0"/>
              <a:t>15/04/20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8B612F-C3D8-4822-BEEA-A87E1F79B12F}" type="slidenum">
              <a:rPr lang="en-GB" smtClean="0"/>
              <a:t>‹#›</a:t>
            </a:fld>
            <a:endParaRPr lang="en-GB"/>
          </a:p>
        </p:txBody>
      </p:sp>
    </p:spTree>
    <p:extLst>
      <p:ext uri="{BB962C8B-B14F-4D97-AF65-F5344CB8AC3E}">
        <p14:creationId xmlns:p14="http://schemas.microsoft.com/office/powerpoint/2010/main" val="836707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 Id="rId3" Type="http://schemas.openxmlformats.org/officeDocument/2006/relationships/hyperlink" Target="https://www.carbonbrief.org/analysis-uk-low-carbon-electricity-generation-stalls-in-2019"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Opportunity – Great to be with you today</a:t>
            </a:r>
            <a:r>
              <a:rPr lang="en-GB" baseline="0" dirty="0"/>
              <a:t> to tell you about one of my favourite topics. </a:t>
            </a:r>
            <a:endParaRPr lang="en-GB" dirty="0"/>
          </a:p>
          <a:p>
            <a:r>
              <a:rPr lang="en-GB" dirty="0"/>
              <a:t>Purpose – You’ve heard from some</a:t>
            </a:r>
            <a:r>
              <a:rPr lang="en-GB" baseline="0" dirty="0"/>
              <a:t> of my colleagues already, but today I’m going to be talking about the UK’s electricity system and renewable electricity. </a:t>
            </a:r>
            <a:endParaRPr lang="en-GB" dirty="0"/>
          </a:p>
          <a:p>
            <a:r>
              <a:rPr lang="en-GB" dirty="0"/>
              <a:t>Experience – Been at the CCC for 6 years, focusing on how to reduce emissions from the UK’s electricity system in</a:t>
            </a:r>
            <a:r>
              <a:rPr lang="en-GB" baseline="0" dirty="0"/>
              <a:t> the lowest cost way. </a:t>
            </a:r>
            <a:endParaRPr lang="en-GB" dirty="0"/>
          </a:p>
          <a:p>
            <a:r>
              <a:rPr lang="en-GB" dirty="0"/>
              <a:t>Navigate </a:t>
            </a:r>
          </a:p>
          <a:p>
            <a:endParaRPr lang="en-GB" dirty="0"/>
          </a:p>
          <a:p>
            <a:pPr lvl="0"/>
            <a:r>
              <a:rPr lang="en-GB" sz="1200" kern="1200" dirty="0">
                <a:solidFill>
                  <a:schemeClr val="tx1"/>
                </a:solidFill>
                <a:effectLst/>
                <a:latin typeface="+mn-lt"/>
                <a:ea typeface="+mn-ea"/>
                <a:cs typeface="+mn-cs"/>
              </a:rPr>
              <a:t>Overview of options for low or zero carbon electricity</a:t>
            </a:r>
          </a:p>
          <a:p>
            <a:pPr lvl="0"/>
            <a:r>
              <a:rPr lang="en-GB" sz="1200" kern="1200" dirty="0">
                <a:solidFill>
                  <a:schemeClr val="tx1"/>
                </a:solidFill>
                <a:effectLst/>
                <a:latin typeface="+mn-lt"/>
                <a:ea typeface="+mn-ea"/>
                <a:cs typeface="+mn-cs"/>
              </a:rPr>
              <a:t>Pros and cons of the main renewable energy options – including status, costs and potential scale</a:t>
            </a:r>
          </a:p>
          <a:p>
            <a:pPr lvl="0"/>
            <a:r>
              <a:rPr lang="en-GB" sz="1200" kern="1200" dirty="0">
                <a:solidFill>
                  <a:schemeClr val="tx1"/>
                </a:solidFill>
                <a:effectLst/>
                <a:latin typeface="+mn-lt"/>
                <a:ea typeface="+mn-ea"/>
                <a:cs typeface="+mn-cs"/>
              </a:rPr>
              <a:t>Nuclear power: current and future technologies, including costs and timescales</a:t>
            </a:r>
          </a:p>
          <a:p>
            <a:pPr lvl="0"/>
            <a:r>
              <a:rPr lang="en-GB" sz="1200" kern="1200" dirty="0">
                <a:solidFill>
                  <a:schemeClr val="tx1"/>
                </a:solidFill>
                <a:effectLst/>
                <a:latin typeface="+mn-lt"/>
                <a:ea typeface="+mn-ea"/>
                <a:cs typeface="+mn-cs"/>
              </a:rPr>
              <a:t>Carbon capture and storage: current status and costs</a:t>
            </a:r>
          </a:p>
          <a:p>
            <a:r>
              <a:rPr lang="en-GB" sz="1200" kern="1200" dirty="0">
                <a:solidFill>
                  <a:schemeClr val="tx1"/>
                </a:solidFill>
                <a:effectLst/>
                <a:latin typeface="+mn-lt"/>
                <a:ea typeface="+mn-ea"/>
                <a:cs typeface="+mn-cs"/>
              </a:rPr>
              <a:t>[If possible, other changes that might be needed for a low carbon electricity system – e.g. more storage </a:t>
            </a:r>
            <a:r>
              <a:rPr lang="en-GB" sz="1200" kern="1200" dirty="0" err="1">
                <a:solidFill>
                  <a:schemeClr val="tx1"/>
                </a:solidFill>
                <a:effectLst/>
                <a:latin typeface="+mn-lt"/>
                <a:ea typeface="+mn-ea"/>
                <a:cs typeface="+mn-cs"/>
              </a:rPr>
              <a:t>etc</a:t>
            </a:r>
            <a:r>
              <a:rPr lang="en-GB" sz="1200" kern="1200" dirty="0">
                <a:solidFill>
                  <a:schemeClr val="tx1"/>
                </a:solidFill>
                <a:effectLst/>
                <a:latin typeface="+mn-lt"/>
                <a:ea typeface="+mn-ea"/>
                <a:cs typeface="+mn-cs"/>
              </a:rPr>
              <a:t>]</a:t>
            </a:r>
            <a:endParaRPr lang="en-GB" dirty="0"/>
          </a:p>
        </p:txBody>
      </p:sp>
      <p:sp>
        <p:nvSpPr>
          <p:cNvPr id="4" name="Slide Number Placeholder 3"/>
          <p:cNvSpPr>
            <a:spLocks noGrp="1"/>
          </p:cNvSpPr>
          <p:nvPr>
            <p:ph type="sldNum" sz="quarter" idx="10"/>
          </p:nvPr>
        </p:nvSpPr>
        <p:spPr/>
        <p:txBody>
          <a:bodyPr/>
          <a:lstStyle/>
          <a:p>
            <a:fld id="{4D8B612F-C3D8-4822-BEEA-A87E1F79B12F}" type="slidenum">
              <a:rPr lang="en-GB" smtClean="0"/>
              <a:t>1</a:t>
            </a:fld>
            <a:endParaRPr lang="en-GB"/>
          </a:p>
        </p:txBody>
      </p:sp>
    </p:spTree>
    <p:extLst>
      <p:ext uri="{BB962C8B-B14F-4D97-AF65-F5344CB8AC3E}">
        <p14:creationId xmlns:p14="http://schemas.microsoft.com/office/powerpoint/2010/main" val="20105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Moving onto slide 2 for an overview</a:t>
            </a:r>
            <a:r>
              <a:rPr lang="en-GB" baseline="0" dirty="0"/>
              <a:t> of what we will cover. </a:t>
            </a:r>
          </a:p>
          <a:p>
            <a:endParaRPr lang="en-GB" baseline="0" dirty="0"/>
          </a:p>
          <a:p>
            <a:r>
              <a:rPr lang="en-GB" baseline="0" dirty="0"/>
              <a:t>Define renewable electricity: electricity which isn’t from fossil fuels such as coal and gas, or electricity from nuclear power. </a:t>
            </a:r>
          </a:p>
          <a:p>
            <a:r>
              <a:rPr lang="en-GB" baseline="0" dirty="0"/>
              <a:t>Explain variable renewables: wind/solar &gt; where their output changes because of the weather. </a:t>
            </a:r>
          </a:p>
          <a:p>
            <a:r>
              <a:rPr lang="en-GB" baseline="0" dirty="0"/>
              <a:t>Explain other types of renewables. </a:t>
            </a:r>
          </a:p>
          <a:p>
            <a:endParaRPr lang="en-GB" baseline="0" dirty="0"/>
          </a:p>
          <a:p>
            <a:endParaRPr lang="en-GB" baseline="0" dirty="0"/>
          </a:p>
          <a:p>
            <a:r>
              <a:rPr lang="en-GB" baseline="0" dirty="0"/>
              <a:t>Start with conclusions? </a:t>
            </a:r>
            <a:endParaRPr lang="en-GB" dirty="0"/>
          </a:p>
        </p:txBody>
      </p:sp>
      <p:sp>
        <p:nvSpPr>
          <p:cNvPr id="4" name="Slide Number Placeholder 3"/>
          <p:cNvSpPr>
            <a:spLocks noGrp="1"/>
          </p:cNvSpPr>
          <p:nvPr>
            <p:ph type="sldNum" sz="quarter" idx="10"/>
          </p:nvPr>
        </p:nvSpPr>
        <p:spPr/>
        <p:txBody>
          <a:bodyPr/>
          <a:lstStyle/>
          <a:p>
            <a:fld id="{4D8B612F-C3D8-4822-BEEA-A87E1F79B12F}" type="slidenum">
              <a:rPr lang="en-GB" smtClean="0"/>
              <a:t>2</a:t>
            </a:fld>
            <a:endParaRPr lang="en-GB"/>
          </a:p>
        </p:txBody>
      </p:sp>
    </p:spTree>
    <p:extLst>
      <p:ext uri="{BB962C8B-B14F-4D97-AF65-F5344CB8AC3E}">
        <p14:creationId xmlns:p14="http://schemas.microsoft.com/office/powerpoint/2010/main" val="869540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 now</a:t>
            </a:r>
            <a:r>
              <a:rPr lang="en-GB" baseline="0" dirty="0"/>
              <a:t> on slide 3 for an overview of low-carbon electricity options. </a:t>
            </a:r>
            <a:endParaRPr lang="en-GB" dirty="0"/>
          </a:p>
          <a:p>
            <a:r>
              <a:rPr lang="en-GB" dirty="0"/>
              <a:t>The key thing about electricity is that we need to produce almost</a:t>
            </a:r>
            <a:r>
              <a:rPr lang="en-GB" baseline="0" dirty="0"/>
              <a:t> exactly the same amount of electricity that we use at all times. So if I switch on a light in my home, somewhere in our big electricity system, that is noted, and something turns on or increases output so that my light can be as bright as I want it to be. </a:t>
            </a:r>
          </a:p>
          <a:p>
            <a:endParaRPr lang="en-GB" baseline="0" dirty="0"/>
          </a:p>
          <a:p>
            <a:r>
              <a:rPr lang="en-GB" baseline="0" dirty="0"/>
              <a:t>Now this table note what types of low-carbon electricity we could have in the UK, the role they play in the UK’s electricity system and their current share of the system. Not all of these are renewable technologies – all the technologies that aren’t renewables will be covered in a later session by Jim Watson. Also, although bioenergy is a renewable source of electricity, this will be covered in a later presentation by Patricia </a:t>
            </a:r>
            <a:r>
              <a:rPr lang="en-GB" baseline="0" dirty="0" err="1"/>
              <a:t>Thornley</a:t>
            </a:r>
            <a:r>
              <a:rPr lang="en-GB" baseline="0" dirty="0"/>
              <a:t>. </a:t>
            </a:r>
          </a:p>
          <a:p>
            <a:pPr rtl="0" eaLnBrk="1" fontAlgn="t" latinLnBrk="0" hangingPunct="1"/>
            <a:endParaRPr lang="en-GB" sz="1200" b="1" i="0" u="none" strike="noStrike" kern="1200" dirty="0">
              <a:solidFill>
                <a:schemeClr val="tx1"/>
              </a:solidFill>
              <a:effectLst/>
              <a:latin typeface="+mn-lt"/>
              <a:ea typeface="+mn-ea"/>
              <a:cs typeface="+mn-cs"/>
            </a:endParaRPr>
          </a:p>
          <a:p>
            <a:pPr rtl="0" eaLnBrk="1" fontAlgn="t" latinLnBrk="0" hangingPunct="1"/>
            <a:r>
              <a:rPr lang="en-GB" sz="1200" b="1" i="0" u="none" strike="noStrike" kern="1200" dirty="0">
                <a:solidFill>
                  <a:schemeClr val="tx1"/>
                </a:solidFill>
                <a:effectLst/>
                <a:latin typeface="+mn-lt"/>
                <a:ea typeface="+mn-ea"/>
                <a:cs typeface="+mn-cs"/>
              </a:rPr>
              <a:t>So in the second column we have technologies that are available some of the time (that’s the title of the column).</a:t>
            </a:r>
            <a:r>
              <a:rPr lang="en-GB" sz="1200" b="1" i="0" u="none" strike="noStrike" kern="1200" baseline="0" dirty="0">
                <a:solidFill>
                  <a:schemeClr val="tx1"/>
                </a:solidFill>
                <a:effectLst/>
                <a:latin typeface="+mn-lt"/>
                <a:ea typeface="+mn-ea"/>
                <a:cs typeface="+mn-cs"/>
              </a:rPr>
              <a:t> Which produce electricity wh</a:t>
            </a:r>
            <a:r>
              <a:rPr lang="en-GB" sz="1200" b="1" i="0" u="none" strike="noStrike" kern="1200" dirty="0">
                <a:solidFill>
                  <a:schemeClr val="tx1"/>
                </a:solidFill>
                <a:effectLst/>
                <a:latin typeface="+mn-lt"/>
                <a:ea typeface="+mn-ea"/>
                <a:cs typeface="+mn-cs"/>
              </a:rPr>
              <a:t>en the wind is blowing,</a:t>
            </a:r>
            <a:r>
              <a:rPr lang="en-GB" sz="1200" b="1" i="0" u="none" strike="noStrike" kern="1200" baseline="0" dirty="0">
                <a:solidFill>
                  <a:schemeClr val="tx1"/>
                </a:solidFill>
                <a:effectLst/>
                <a:latin typeface="+mn-lt"/>
                <a:ea typeface="+mn-ea"/>
                <a:cs typeface="+mn-cs"/>
              </a:rPr>
              <a:t> when the sun is shining, or when the tides are coming in and out. But that varies according to the weather, which is why I call them ‘variable renewables’. Good when they’re there, but can’t rely on them for constant supply. These technologies were one quarter (or 26%) of electricity generation last year, mostly from wind, as well as some solar and hydro. (mention other technologies). </a:t>
            </a:r>
          </a:p>
          <a:p>
            <a:pPr rtl="0" eaLnBrk="1" fontAlgn="t" latinLnBrk="0" hangingPunct="1"/>
            <a:endParaRPr lang="en-GB" sz="1200" b="1" i="0" u="none" strike="noStrike" kern="1200" baseline="0" dirty="0">
              <a:solidFill>
                <a:schemeClr val="tx1"/>
              </a:solidFill>
              <a:effectLst/>
              <a:latin typeface="+mn-lt"/>
              <a:ea typeface="+mn-ea"/>
              <a:cs typeface="+mn-cs"/>
            </a:endParaRPr>
          </a:p>
          <a:p>
            <a:pPr rtl="0" eaLnBrk="1" fontAlgn="t" latinLnBrk="0" hangingPunct="1"/>
            <a:r>
              <a:rPr lang="en-GB" sz="1200" b="1" i="0" u="none" strike="noStrike" kern="1200" baseline="0" dirty="0">
                <a:solidFill>
                  <a:schemeClr val="tx1"/>
                </a:solidFill>
                <a:effectLst/>
                <a:latin typeface="+mn-lt"/>
                <a:ea typeface="+mn-ea"/>
                <a:cs typeface="+mn-cs"/>
              </a:rPr>
              <a:t>Next up (in the third column) are technologies that are run all of the time. Generally this is a good thing. Constant supply means its often cheaper for operators to produce the power, but this means they can’t flexibly reduce or increase their output according to what the system might need, which means that they are slightly less useful to the system then technologies that can change their output. These technologies produced about one third (or 31%) of the UK’s electricity last year, mostly from nuclear power and large-scale bioenergy. (mention other technologies).</a:t>
            </a:r>
          </a:p>
          <a:p>
            <a:pPr rtl="0" eaLnBrk="1" fontAlgn="t" latinLnBrk="0" hangingPunct="1"/>
            <a:endParaRPr lang="en-GB" sz="1200" b="1" i="0" u="none" strike="noStrike" kern="1200" baseline="0" dirty="0">
              <a:solidFill>
                <a:schemeClr val="tx1"/>
              </a:solidFill>
              <a:effectLst/>
              <a:latin typeface="+mn-lt"/>
              <a:ea typeface="+mn-ea"/>
              <a:cs typeface="+mn-cs"/>
            </a:endParaRPr>
          </a:p>
          <a:p>
            <a:pPr rtl="0" eaLnBrk="1" fontAlgn="t" latinLnBrk="0" hangingPunct="1"/>
            <a:r>
              <a:rPr lang="en-GB" sz="1200" b="1" i="0" u="none" strike="noStrike" kern="1200" dirty="0">
                <a:solidFill>
                  <a:schemeClr val="tx1"/>
                </a:solidFill>
                <a:effectLst/>
                <a:latin typeface="+mn-lt"/>
                <a:ea typeface="+mn-ea"/>
                <a:cs typeface="+mn-cs"/>
              </a:rPr>
              <a:t>In the last column</a:t>
            </a:r>
            <a:r>
              <a:rPr lang="en-GB" sz="1200" b="1" i="0" u="none" strike="noStrike" kern="1200" baseline="0" dirty="0">
                <a:solidFill>
                  <a:schemeClr val="tx1"/>
                </a:solidFill>
                <a:effectLst/>
                <a:latin typeface="+mn-lt"/>
                <a:ea typeface="+mn-ea"/>
                <a:cs typeface="+mn-cs"/>
              </a:rPr>
              <a:t> on the right hand side we have what I call f</a:t>
            </a:r>
            <a:r>
              <a:rPr lang="en-GB" sz="1200" b="1" i="0" u="none" strike="noStrike" kern="1200" dirty="0">
                <a:solidFill>
                  <a:schemeClr val="tx1"/>
                </a:solidFill>
                <a:effectLst/>
                <a:latin typeface="+mn-lt"/>
                <a:ea typeface="+mn-ea"/>
                <a:cs typeface="+mn-cs"/>
              </a:rPr>
              <a:t>lexible gas generation. These are really</a:t>
            </a:r>
            <a:r>
              <a:rPr lang="en-GB" sz="1200" b="1" i="0" u="none" strike="noStrike" kern="1200" baseline="0" dirty="0">
                <a:solidFill>
                  <a:schemeClr val="tx1"/>
                </a:solidFill>
                <a:effectLst/>
                <a:latin typeface="+mn-lt"/>
                <a:ea typeface="+mn-ea"/>
                <a:cs typeface="+mn-cs"/>
              </a:rPr>
              <a:t> useful because [available when you need it] they can increase or decrease output in a matter of seconds. They are currently quite a big proportion of the system – just under half. But to be low-carbon you would have to capture the emissions from burning gas (in a process called Carbon Capture and Storage), or use a gas without any carbon in it, such as hydrogen. And we don’t currently have any power stations that do that in the UK. </a:t>
            </a:r>
            <a:endParaRPr lang="en-GB" sz="1200" b="1" i="0" u="none" strike="noStrike" kern="1200" dirty="0">
              <a:solidFill>
                <a:schemeClr val="tx1"/>
              </a:solidFill>
              <a:effectLst/>
              <a:latin typeface="+mn-lt"/>
              <a:ea typeface="+mn-ea"/>
              <a:cs typeface="+mn-cs"/>
            </a:endParaRPr>
          </a:p>
          <a:p>
            <a:pPr rtl="0" eaLnBrk="1" fontAlgn="t" latinLnBrk="0" hangingPunct="1"/>
            <a:endParaRPr lang="en-GB" sz="1200" b="1" i="0" u="none" strike="noStrike" kern="1200" dirty="0">
              <a:solidFill>
                <a:schemeClr val="tx1"/>
              </a:solidFill>
              <a:effectLst/>
              <a:latin typeface="+mn-lt"/>
              <a:ea typeface="+mn-ea"/>
              <a:cs typeface="+mn-cs"/>
            </a:endParaRPr>
          </a:p>
          <a:p>
            <a:pPr marL="0" marR="0" lvl="0" indent="0" algn="l" defTabSz="914400" rtl="0" eaLnBrk="1" fontAlgn="t" latinLnBrk="0" hangingPunct="1">
              <a:lnSpc>
                <a:spcPct val="100000"/>
              </a:lnSpc>
              <a:spcBef>
                <a:spcPts val="0"/>
              </a:spcBef>
              <a:spcAft>
                <a:spcPts val="0"/>
              </a:spcAft>
              <a:buClrTx/>
              <a:buSzTx/>
              <a:buFontTx/>
              <a:buNone/>
              <a:tabLst/>
              <a:defRPr/>
            </a:pPr>
            <a:r>
              <a:rPr lang="en-GB" b="1" dirty="0"/>
              <a:t>Source for %</a:t>
            </a:r>
            <a:r>
              <a:rPr lang="en-GB" b="1" baseline="0" dirty="0"/>
              <a:t> share = Carbon Brief: </a:t>
            </a:r>
            <a:r>
              <a:rPr lang="en-GB" dirty="0">
                <a:hlinkClick r:id="rId3"/>
              </a:rPr>
              <a:t>https://www.carbonbrief.org/analysis-uk-low-carbon-electricity-generation-stalls-in-2019</a:t>
            </a:r>
            <a:r>
              <a:rPr lang="en-GB" dirty="0"/>
              <a:t> </a:t>
            </a:r>
          </a:p>
          <a:p>
            <a:pPr rtl="0" eaLnBrk="1" fontAlgn="t" latinLnBrk="0" hangingPunct="1"/>
            <a:endParaRPr lang="en-GB" sz="1200" b="0" i="0" u="none" strike="noStrike"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DBB2F6AE-CE5D-47C8-A101-BCCC2F01AC61}" type="slidenum">
              <a:rPr lang="en-GB" smtClean="0"/>
              <a:t>3</a:t>
            </a:fld>
            <a:endParaRPr lang="en-GB"/>
          </a:p>
        </p:txBody>
      </p:sp>
    </p:spTree>
    <p:extLst>
      <p:ext uri="{BB962C8B-B14F-4D97-AF65-F5344CB8AC3E}">
        <p14:creationId xmlns:p14="http://schemas.microsoft.com/office/powerpoint/2010/main" val="2974071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now moving</a:t>
            </a:r>
            <a:r>
              <a:rPr lang="en-GB" baseline="0" dirty="0"/>
              <a:t> onto slide 4 and focusing on the variable renewables, that are available some of the time. These are the cheapest source of electricity: there is a lot of cost to build the wind turbines or water turbines or solar panels, but once you’ve built them the fuel is free, because its sun wind or water. All naturally available in the UK. </a:t>
            </a:r>
          </a:p>
          <a:p>
            <a:endParaRPr lang="en-GB" baseline="0" dirty="0"/>
          </a:p>
          <a:p>
            <a:r>
              <a:rPr lang="en-GB" baseline="0" dirty="0"/>
              <a:t>So let’s go through each one in order, including what their current status is, how much of a role they could play in the future, and their costs. </a:t>
            </a:r>
          </a:p>
          <a:p>
            <a:pPr marL="171450" indent="-171450">
              <a:buFont typeface="Arial" panose="020B0604020202020204" pitchFamily="34" charset="0"/>
              <a:buChar char="•"/>
            </a:pPr>
            <a:r>
              <a:rPr lang="en-GB" baseline="0" dirty="0"/>
              <a:t>Onshore wind: has grown from nothing to 10% of electricity in the last 10 years, particularly up until 2017, until the Government stopped offering contracts to it because they were concerned about public acceptability. Currently 8500 turbines installed in the UK, with potential for probably 10x that much, though people may not want to cover that much land in wind turbines. Cost is the same or cheaper than higher carbon electricity, and costs continue to fall.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aseline="0" dirty="0"/>
              <a:t>Offshore wind: has grown from nothing to 10% of electricity in the last 10 years, and fasting growing source – thanks to Government support. Currently around 2000 turbines in UK waters, though these are often bigger turbines than what you have onshore. In terms of scale we don’t see a real limit here. In fact, we think that if offshore wind was to provide all the electricity that the UK currently needs, then this would only take up 1% of the UK’s seabed. Cost is the now the same or cheaper than higher carbon electricity, and costs continue to fall. </a:t>
            </a:r>
          </a:p>
          <a:p>
            <a:pPr marL="171450" indent="-171450">
              <a:buFont typeface="Arial" panose="020B0604020202020204" pitchFamily="34" charset="0"/>
              <a:buChar char="•"/>
            </a:pPr>
            <a:r>
              <a:rPr lang="en-GB" dirty="0"/>
              <a:t>Solar power: has grown from 0% to 4%</a:t>
            </a:r>
            <a:r>
              <a:rPr lang="en-GB" baseline="0" dirty="0"/>
              <a:t> of UK electricity on a similar timescale to onshore wind. Even though we might not be the sunniest country. There are currently around 800,000 households and businesses with solar panels on their rooves in the UK. The potential for solar power is high, probably as high as onshore wind, but there is a limit to how useful its output is as it is mostly produces during the day in summer, whereas the UK needs most electricity on dark winter evenings. [reverse] The costs are as cheap as wind if its put in fields, but more expensive if putting the panels on rooves. </a:t>
            </a:r>
          </a:p>
          <a:p>
            <a:pPr marL="171450" indent="-171450">
              <a:buFont typeface="Arial" panose="020B0604020202020204" pitchFamily="34" charset="0"/>
              <a:buChar char="•"/>
            </a:pPr>
            <a:r>
              <a:rPr lang="en-GB" baseline="0" dirty="0"/>
              <a:t>Hydro power: provides around 2% of UK electricity, and has done for more than 30 years via small turbines in rivers across the UK. A lot of the best sites have been taken. Limited potential for future growth, and costs are higher than wind or solar. </a:t>
            </a:r>
          </a:p>
          <a:p>
            <a:pPr marL="171450" indent="-171450">
              <a:buFont typeface="Arial" panose="020B0604020202020204" pitchFamily="34" charset="0"/>
              <a:buChar char="•"/>
            </a:pPr>
            <a:r>
              <a:rPr lang="en-GB" baseline="0" dirty="0"/>
              <a:t>Tidal and wave power are both promising technologies, but unfortunately not enough progress is currently being made on them for us to believe that they can be deployed at significant scale by 2050. Big new dams are expensive and controversial, as are tidal lagoons (also a dam). Other ways of getting energy out of the tide or waves are not as advanced and currently 5-6 times the cost of wind or solar power. </a:t>
            </a:r>
          </a:p>
          <a:p>
            <a:pPr marL="0" indent="0">
              <a:buFont typeface="Arial" panose="020B0604020202020204" pitchFamily="34" charset="0"/>
              <a:buNone/>
            </a:pPr>
            <a:endParaRPr lang="en-GB" baseline="0" dirty="0"/>
          </a:p>
          <a:p>
            <a:pPr marL="0" indent="0">
              <a:buFont typeface="Arial" panose="020B0604020202020204" pitchFamily="34" charset="0"/>
              <a:buNone/>
            </a:pPr>
            <a:r>
              <a:rPr lang="en-GB" baseline="0" dirty="0"/>
              <a:t>So in conclusion, variable renewables are cheap. There is still vast potential for onshore wind and solar power in the UK, and the potential for offshore wind is tremendous. </a:t>
            </a:r>
          </a:p>
          <a:p>
            <a:pPr marL="0" indent="0">
              <a:buFont typeface="Arial" panose="020B0604020202020204" pitchFamily="34" charset="0"/>
              <a:buNone/>
            </a:pPr>
            <a:endParaRPr lang="en-GB" baseline="0" dirty="0"/>
          </a:p>
          <a:p>
            <a:pPr marL="0" indent="0">
              <a:buFont typeface="Arial" panose="020B0604020202020204" pitchFamily="34" charset="0"/>
              <a:buNone/>
            </a:pPr>
            <a:r>
              <a:rPr lang="en-GB" baseline="0" dirty="0"/>
              <a:t>What do onshore wind/solar take up in turbines/ha/km2? Total potential for damns/lagoons </a:t>
            </a:r>
          </a:p>
        </p:txBody>
      </p:sp>
      <p:sp>
        <p:nvSpPr>
          <p:cNvPr id="4" name="Slide Number Placeholder 3"/>
          <p:cNvSpPr>
            <a:spLocks noGrp="1"/>
          </p:cNvSpPr>
          <p:nvPr>
            <p:ph type="sldNum" sz="quarter" idx="10"/>
          </p:nvPr>
        </p:nvSpPr>
        <p:spPr/>
        <p:txBody>
          <a:bodyPr/>
          <a:lstStyle/>
          <a:p>
            <a:fld id="{4D8B612F-C3D8-4822-BEEA-A87E1F79B12F}" type="slidenum">
              <a:rPr lang="en-GB" smtClean="0"/>
              <a:t>4</a:t>
            </a:fld>
            <a:endParaRPr lang="en-GB"/>
          </a:p>
        </p:txBody>
      </p:sp>
    </p:spTree>
    <p:extLst>
      <p:ext uri="{BB962C8B-B14F-4D97-AF65-F5344CB8AC3E}">
        <p14:creationId xmlns:p14="http://schemas.microsoft.com/office/powerpoint/2010/main" val="32867577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Moving</a:t>
            </a:r>
            <a:r>
              <a:rPr lang="en-GB" baseline="0" dirty="0"/>
              <a:t> on to slide 5, there are other renewable options where output is more predictable: </a:t>
            </a:r>
            <a:endParaRPr lang="en-GB" dirty="0"/>
          </a:p>
          <a:p>
            <a:pPr marL="171450" indent="-171450">
              <a:buFont typeface="Arial" panose="020B0604020202020204" pitchFamily="34" charset="0"/>
              <a:buChar char="•"/>
            </a:pPr>
            <a:r>
              <a:rPr lang="en-GB" dirty="0"/>
              <a:t>Geothermal energy, which drills</a:t>
            </a:r>
            <a:r>
              <a:rPr lang="en-GB" baseline="0" dirty="0"/>
              <a:t> pipes deep into the earth’s crust to extract heat to turn into electricity is</a:t>
            </a:r>
            <a:r>
              <a:rPr lang="en-GB" dirty="0"/>
              <a:t> popular in other countries, particularly</a:t>
            </a:r>
            <a:r>
              <a:rPr lang="en-GB" baseline="0" dirty="0"/>
              <a:t> with high temperatures relatively close to the surface of the earth (e.g. Iceland with a lot of volcanoes). Not much potential in the UK, though there are Some projects in Cornwall. </a:t>
            </a:r>
          </a:p>
          <a:p>
            <a:pPr marL="171450" indent="-171450">
              <a:buFont typeface="Arial" panose="020B0604020202020204" pitchFamily="34" charset="0"/>
              <a:buChar char="•"/>
            </a:pPr>
            <a:r>
              <a:rPr lang="en-GB" dirty="0"/>
              <a:t>Waste can used to </a:t>
            </a:r>
            <a:r>
              <a:rPr lang="en-GB"/>
              <a:t>produce electricity from </a:t>
            </a:r>
            <a:r>
              <a:rPr lang="en-GB" baseline="0"/>
              <a:t>a </a:t>
            </a:r>
            <a:r>
              <a:rPr lang="en-GB" baseline="0" dirty="0"/>
              <a:t>variety of sources, including: capturing gas from landfilled rubbish sites, energy from household waste (including food waste), from converting bioenergy wastes such as food waste or farm waste into gas (via Anaerobic Digestion), as well as energy from sewage. It is a small but growing share of UK electricity, however ultimately we think that better things can be made from this waste, such as bio gas for heat, or biofuels for use in planes instead of fossil fuels. </a:t>
            </a:r>
          </a:p>
          <a:p>
            <a:pPr marL="171450" indent="-171450">
              <a:buFont typeface="Arial" panose="020B0604020202020204" pitchFamily="34" charset="0"/>
              <a:buChar char="•"/>
            </a:pPr>
            <a:r>
              <a:rPr lang="en-GB" baseline="0" dirty="0"/>
              <a:t>Bioenergy (i.e. from trees or crops) is also a renewable energy technology, but will be covered later. </a:t>
            </a:r>
            <a:br>
              <a:rPr lang="en-GB" baseline="0" dirty="0"/>
            </a:br>
            <a:endParaRPr lang="en-GB" baseline="0" dirty="0"/>
          </a:p>
          <a:p>
            <a:pPr marL="171450" indent="-171450">
              <a:buFont typeface="Arial" panose="020B0604020202020204" pitchFamily="34" charset="0"/>
              <a:buChar char="•"/>
            </a:pPr>
            <a:endParaRPr lang="en-GB" baseline="0" dirty="0"/>
          </a:p>
          <a:p>
            <a:pPr marL="0" indent="0">
              <a:buFont typeface="Arial" panose="020B0604020202020204" pitchFamily="34" charset="0"/>
              <a:buNone/>
            </a:pPr>
            <a:r>
              <a:rPr lang="en-GB" baseline="0" dirty="0"/>
              <a:t>So those are the main sources of renewables available to the UK. </a:t>
            </a:r>
          </a:p>
          <a:p>
            <a:pPr marL="0" indent="0">
              <a:buFont typeface="Arial" panose="020B0604020202020204" pitchFamily="34" charset="0"/>
              <a:buNone/>
            </a:pPr>
            <a:endParaRPr lang="en-GB" baseline="0" dirty="0"/>
          </a:p>
          <a:p>
            <a:pPr marL="171450" indent="-171450">
              <a:buFont typeface="Arial" panose="020B0604020202020204" pitchFamily="34" charset="0"/>
              <a:buChar char="•"/>
            </a:pPr>
            <a:r>
              <a:rPr lang="en-GB" baseline="0" dirty="0"/>
              <a:t>Waste stats at 11 TWh for 2019 form Energy Trends 6.1. </a:t>
            </a:r>
          </a:p>
          <a:p>
            <a:r>
              <a:rPr lang="en-GB" baseline="0" dirty="0"/>
              <a:t>Flag that other bio sources will be covered in later sessions. </a:t>
            </a:r>
            <a:endParaRPr lang="en-GB" dirty="0"/>
          </a:p>
        </p:txBody>
      </p:sp>
      <p:sp>
        <p:nvSpPr>
          <p:cNvPr id="4" name="Slide Number Placeholder 3"/>
          <p:cNvSpPr>
            <a:spLocks noGrp="1"/>
          </p:cNvSpPr>
          <p:nvPr>
            <p:ph type="sldNum" sz="quarter" idx="10"/>
          </p:nvPr>
        </p:nvSpPr>
        <p:spPr/>
        <p:txBody>
          <a:bodyPr/>
          <a:lstStyle/>
          <a:p>
            <a:fld id="{4D8B612F-C3D8-4822-BEEA-A87E1F79B12F}" type="slidenum">
              <a:rPr lang="en-GB" smtClean="0"/>
              <a:t>5</a:t>
            </a:fld>
            <a:endParaRPr lang="en-GB"/>
          </a:p>
        </p:txBody>
      </p:sp>
    </p:spTree>
    <p:extLst>
      <p:ext uri="{BB962C8B-B14F-4D97-AF65-F5344CB8AC3E}">
        <p14:creationId xmlns:p14="http://schemas.microsoft.com/office/powerpoint/2010/main" val="1260961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Moving onto slide 6 to talk about how the</a:t>
            </a:r>
            <a:r>
              <a:rPr lang="en-GB" baseline="0" dirty="0"/>
              <a:t> design of the UK’s electricity system needs to change in a low-carbon world. </a:t>
            </a:r>
          </a:p>
          <a:p>
            <a:pPr marL="171450" indent="-171450">
              <a:buFont typeface="Arial" panose="020B0604020202020204" pitchFamily="34" charset="0"/>
              <a:buChar char="•"/>
            </a:pPr>
            <a:r>
              <a:rPr lang="en-GB" sz="1200" dirty="0"/>
              <a:t>The electricity system is designed to produce the same amount of electricity as we're using at all times. </a:t>
            </a:r>
          </a:p>
          <a:p>
            <a:pPr marL="171450" indent="-171450">
              <a:buFont typeface="Arial" panose="020B0604020202020204" pitchFamily="34" charset="0"/>
              <a:buChar char="•"/>
            </a:pPr>
            <a:r>
              <a:rPr lang="en-GB" sz="1200" dirty="0"/>
              <a:t>Even</a:t>
            </a:r>
            <a:r>
              <a:rPr lang="en-GB" sz="1200" baseline="0" dirty="0"/>
              <a:t> though demand does change (i.e. when we turn on our kettles), it can be predicted, and supply can be matched to it. </a:t>
            </a:r>
          </a:p>
          <a:p>
            <a:pPr marL="171450" indent="-171450">
              <a:buFont typeface="Arial" panose="020B0604020202020204" pitchFamily="34" charset="0"/>
              <a:buChar char="•"/>
            </a:pPr>
            <a:r>
              <a:rPr lang="en-GB" sz="1200" dirty="0"/>
              <a:t>This becomes more difficult with variable renewable energy, as there may be times</a:t>
            </a:r>
            <a:r>
              <a:rPr lang="en-GB" sz="1200" baseline="0" dirty="0"/>
              <a:t> when its </a:t>
            </a:r>
            <a:r>
              <a:rPr lang="en-GB" sz="1200" dirty="0"/>
              <a:t>not windy, not sunny or too much energy</a:t>
            </a:r>
            <a:r>
              <a:rPr lang="en-GB" sz="1200" baseline="0" dirty="0"/>
              <a:t> for the system to cope with</a:t>
            </a:r>
            <a:r>
              <a:rPr lang="en-GB" sz="1200" dirty="0"/>
              <a:t>. </a:t>
            </a:r>
          </a:p>
          <a:p>
            <a:endParaRPr lang="en-GB" dirty="0"/>
          </a:p>
        </p:txBody>
      </p:sp>
      <p:sp>
        <p:nvSpPr>
          <p:cNvPr id="4" name="Slide Number Placeholder 3"/>
          <p:cNvSpPr>
            <a:spLocks noGrp="1"/>
          </p:cNvSpPr>
          <p:nvPr>
            <p:ph type="sldNum" sz="quarter" idx="10"/>
          </p:nvPr>
        </p:nvSpPr>
        <p:spPr/>
        <p:txBody>
          <a:bodyPr/>
          <a:lstStyle/>
          <a:p>
            <a:fld id="{4D8B612F-C3D8-4822-BEEA-A87E1F79B12F}" type="slidenum">
              <a:rPr lang="en-GB" smtClean="0"/>
              <a:t>6</a:t>
            </a:fld>
            <a:endParaRPr lang="en-GB"/>
          </a:p>
        </p:txBody>
      </p:sp>
    </p:spTree>
    <p:extLst>
      <p:ext uri="{BB962C8B-B14F-4D97-AF65-F5344CB8AC3E}">
        <p14:creationId xmlns:p14="http://schemas.microsoft.com/office/powerpoint/2010/main" val="1064121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Moving onto slide 7 to cover how</a:t>
            </a:r>
            <a:r>
              <a:rPr lang="en-GB" baseline="0" dirty="0"/>
              <a:t> a</a:t>
            </a:r>
            <a:r>
              <a:rPr lang="en-GB" dirty="0"/>
              <a:t>dding ‘system flexibility’ can help the system</a:t>
            </a:r>
            <a:r>
              <a:rPr lang="en-GB" baseline="0" dirty="0"/>
              <a:t> to adapt to these new types of electricity. We can improve system flexibility</a:t>
            </a:r>
            <a:r>
              <a:rPr lang="en-GB" dirty="0"/>
              <a:t>: </a:t>
            </a:r>
          </a:p>
          <a:p>
            <a:pPr marL="171450" indent="-171450">
              <a:buFont typeface="Arial" panose="020B0604020202020204" pitchFamily="34" charset="0"/>
              <a:buChar char="•"/>
            </a:pPr>
            <a:r>
              <a:rPr lang="en-GB" dirty="0"/>
              <a:t>Battery storage can store electricity to use at a later time. This</a:t>
            </a:r>
            <a:r>
              <a:rPr lang="en-GB" baseline="0" dirty="0"/>
              <a:t> can be done on the grid, or in businesses and homes. </a:t>
            </a:r>
            <a:endParaRPr lang="en-GB" dirty="0"/>
          </a:p>
          <a:p>
            <a:pPr marL="171450" indent="-171450">
              <a:buFont typeface="Arial" panose="020B0604020202020204" pitchFamily="34" charset="0"/>
              <a:buChar char="•"/>
            </a:pPr>
            <a:r>
              <a:rPr lang="en-GB" dirty="0"/>
              <a:t>Changing when we use electricity, can move electricity consumption to a more ‘useful’ time for the system.</a:t>
            </a:r>
            <a:r>
              <a:rPr lang="en-GB" baseline="0" dirty="0"/>
              <a:t> So, for example in the future you could schedule your car to charge when it is windy or sunny. </a:t>
            </a:r>
            <a:endParaRPr lang="en-GB" dirty="0"/>
          </a:p>
          <a:p>
            <a:pPr marL="171450" indent="-171450">
              <a:buFont typeface="Arial" panose="020B0604020202020204" pitchFamily="34" charset="0"/>
              <a:buChar char="•"/>
            </a:pPr>
            <a:r>
              <a:rPr lang="en-GB" dirty="0"/>
              <a:t>Building electricity cables to other countries allows countries to share resources and solutions</a:t>
            </a:r>
          </a:p>
          <a:p>
            <a:pPr marL="171450" indent="-171450">
              <a:buFont typeface="Arial" panose="020B0604020202020204" pitchFamily="34" charset="0"/>
              <a:buChar char="•"/>
            </a:pPr>
            <a:r>
              <a:rPr lang="en-GB" dirty="0"/>
              <a:t>Gas power plants can respond to changes in output from renewables, and act as a backup source of electricity generation. This</a:t>
            </a:r>
            <a:r>
              <a:rPr lang="en-GB" baseline="0" dirty="0"/>
              <a:t> is currently done with high carbon gas, but in the future it will need to be done with low-carbon gas. </a:t>
            </a:r>
          </a:p>
          <a:p>
            <a:pPr marL="171450" indent="-171450">
              <a:buFont typeface="Arial" panose="020B0604020202020204" pitchFamily="34" charset="0"/>
              <a:buChar char="•"/>
            </a:pPr>
            <a:endParaRPr lang="en-GB" baseline="0" dirty="0"/>
          </a:p>
          <a:p>
            <a:pPr marL="0" indent="0">
              <a:buFont typeface="Arial" panose="020B0604020202020204" pitchFamily="34" charset="0"/>
              <a:buNone/>
            </a:pPr>
            <a:r>
              <a:rPr lang="en-GB" baseline="0" dirty="0"/>
              <a:t>The good news is that all of this is well underway, both in the UK and around the world. Though there is a cost to some of this, it is estimated to be small in the grand scheme of things. </a:t>
            </a:r>
            <a:endParaRPr lang="en-GB" dirty="0"/>
          </a:p>
          <a:p>
            <a:endParaRPr lang="en-GB" dirty="0"/>
          </a:p>
        </p:txBody>
      </p:sp>
      <p:sp>
        <p:nvSpPr>
          <p:cNvPr id="4" name="Slide Number Placeholder 3"/>
          <p:cNvSpPr>
            <a:spLocks noGrp="1"/>
          </p:cNvSpPr>
          <p:nvPr>
            <p:ph type="sldNum" sz="quarter" idx="10"/>
          </p:nvPr>
        </p:nvSpPr>
        <p:spPr/>
        <p:txBody>
          <a:bodyPr/>
          <a:lstStyle/>
          <a:p>
            <a:fld id="{4D8B612F-C3D8-4822-BEEA-A87E1F79B12F}" type="slidenum">
              <a:rPr lang="en-GB" smtClean="0"/>
              <a:t>7</a:t>
            </a:fld>
            <a:endParaRPr lang="en-GB"/>
          </a:p>
        </p:txBody>
      </p:sp>
    </p:spTree>
    <p:extLst>
      <p:ext uri="{BB962C8B-B14F-4D97-AF65-F5344CB8AC3E}">
        <p14:creationId xmlns:p14="http://schemas.microsoft.com/office/powerpoint/2010/main" val="940841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Moving on to slide 8: just a recap</a:t>
            </a:r>
            <a:r>
              <a:rPr lang="en-GB" baseline="0" dirty="0"/>
              <a:t> of what we’ve covered. </a:t>
            </a:r>
            <a:endParaRPr lang="en-GB" dirty="0"/>
          </a:p>
        </p:txBody>
      </p:sp>
      <p:sp>
        <p:nvSpPr>
          <p:cNvPr id="4" name="Slide Number Placeholder 3"/>
          <p:cNvSpPr>
            <a:spLocks noGrp="1"/>
          </p:cNvSpPr>
          <p:nvPr>
            <p:ph type="sldNum" sz="quarter" idx="10"/>
          </p:nvPr>
        </p:nvSpPr>
        <p:spPr/>
        <p:txBody>
          <a:bodyPr/>
          <a:lstStyle/>
          <a:p>
            <a:fld id="{4D8B612F-C3D8-4822-BEEA-A87E1F79B12F}" type="slidenum">
              <a:rPr lang="en-GB" smtClean="0"/>
              <a:t>8</a:t>
            </a:fld>
            <a:endParaRPr lang="en-GB"/>
          </a:p>
        </p:txBody>
      </p:sp>
    </p:spTree>
    <p:extLst>
      <p:ext uri="{BB962C8B-B14F-4D97-AF65-F5344CB8AC3E}">
        <p14:creationId xmlns:p14="http://schemas.microsoft.com/office/powerpoint/2010/main" val="1554242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Lastly, on slide 9: he is a summary</a:t>
            </a:r>
            <a:r>
              <a:rPr lang="en-GB" baseline="0" dirty="0"/>
              <a:t> of what I’m hoping you will take away from this session. </a:t>
            </a:r>
          </a:p>
          <a:p>
            <a:pPr marL="171450" indent="-171450">
              <a:buFont typeface="Arial" panose="020B0604020202020204" pitchFamily="34" charset="0"/>
              <a:buChar char="•"/>
            </a:pPr>
            <a:r>
              <a:rPr lang="en-GB" sz="1200" dirty="0"/>
              <a:t>Variable renewables are the cheapest source of electricity</a:t>
            </a:r>
            <a:r>
              <a:rPr lang="en-GB" sz="1200" baseline="0" dirty="0"/>
              <a:t> in the UK</a:t>
            </a:r>
            <a:endParaRPr lang="en-GB" sz="1200" dirty="0"/>
          </a:p>
          <a:p>
            <a:pPr marL="171450" indent="-171450">
              <a:buFont typeface="Arial" panose="020B0604020202020204" pitchFamily="34" charset="0"/>
              <a:buChar char="•"/>
            </a:pPr>
            <a:r>
              <a:rPr lang="en-GB" sz="1200" dirty="0"/>
              <a:t>Wind and solar are currently the best options available</a:t>
            </a:r>
            <a:r>
              <a:rPr lang="en-GB" sz="1200" baseline="0" dirty="0"/>
              <a:t> to produce</a:t>
            </a:r>
            <a:r>
              <a:rPr lang="en-GB" sz="1200" dirty="0"/>
              <a:t> renewable electricity at scale</a:t>
            </a:r>
          </a:p>
          <a:p>
            <a:pPr marL="171450" indent="-171450">
              <a:buFont typeface="Arial" panose="020B0604020202020204" pitchFamily="34" charset="0"/>
              <a:buChar char="•"/>
            </a:pPr>
            <a:r>
              <a:rPr lang="en-GB" sz="1200" dirty="0"/>
              <a:t>System design needs to change in a low-carbon world.</a:t>
            </a:r>
            <a:r>
              <a:rPr lang="en-GB" sz="1200" baseline="0" dirty="0"/>
              <a:t> This is already underway in the UK and around the world. </a:t>
            </a:r>
            <a:endParaRPr lang="en-GB" sz="1200" dirty="0"/>
          </a:p>
          <a:p>
            <a:endParaRPr lang="en-GB" dirty="0"/>
          </a:p>
        </p:txBody>
      </p:sp>
      <p:sp>
        <p:nvSpPr>
          <p:cNvPr id="4" name="Slide Number Placeholder 3"/>
          <p:cNvSpPr>
            <a:spLocks noGrp="1"/>
          </p:cNvSpPr>
          <p:nvPr>
            <p:ph type="sldNum" sz="quarter" idx="10"/>
          </p:nvPr>
        </p:nvSpPr>
        <p:spPr/>
        <p:txBody>
          <a:bodyPr/>
          <a:lstStyle/>
          <a:p>
            <a:fld id="{4D8B612F-C3D8-4822-BEEA-A87E1F79B12F}" type="slidenum">
              <a:rPr lang="en-GB" smtClean="0"/>
              <a:t>9</a:t>
            </a:fld>
            <a:endParaRPr lang="en-GB"/>
          </a:p>
        </p:txBody>
      </p:sp>
    </p:spTree>
    <p:extLst>
      <p:ext uri="{BB962C8B-B14F-4D97-AF65-F5344CB8AC3E}">
        <p14:creationId xmlns:p14="http://schemas.microsoft.com/office/powerpoint/2010/main" val="1601842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4F54C01-5EB2-411A-B3A5-F0E5A7EA0083}" type="datetime1">
              <a:rPr lang="en-GB" smtClean="0"/>
              <a:t>15/04/20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300192" y="4767263"/>
            <a:ext cx="2133600" cy="273844"/>
          </a:xfrm>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307754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D2626C6-DD9E-4780-AFEC-DB1811089004}" type="datetime1">
              <a:rPr lang="en-GB" smtClean="0"/>
              <a:t>15/04/20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4143186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648319-8FB6-4A6E-9AB8-C7E2601D6B1A}" type="datetime1">
              <a:rPr lang="en-GB" smtClean="0"/>
              <a:t>15/04/20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3908448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8148694-DD4C-44A9-85E3-EF6C609E1089}" type="datetime1">
              <a:rPr lang="en-GB" smtClean="0"/>
              <a:t>15/04/20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4207013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B583A7-6D21-44C6-B12B-6614EC075305}" type="datetime1">
              <a:rPr lang="en-GB" smtClean="0"/>
              <a:t>15/04/20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79899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FFC553C-7320-459D-95BE-7F624800F403}" type="datetime1">
              <a:rPr lang="en-GB" smtClean="0"/>
              <a:t>15/04/20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1047564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9649928-DBEE-4B52-BFAF-E19B673232E4}" type="datetime1">
              <a:rPr lang="en-GB" smtClean="0"/>
              <a:t>15/04/20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3761482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6684924-B636-4A07-AE47-FBF4886E60FE}" type="datetime1">
              <a:rPr lang="en-GB" smtClean="0"/>
              <a:t>15/04/20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3242758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7A28ED-89B5-435E-9213-B180E7D56C8F}" type="datetime1">
              <a:rPr lang="en-GB" smtClean="0"/>
              <a:t>15/04/20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3165559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4E2F52-FA67-4663-8231-9CFF8BBBEE26}" type="datetime1">
              <a:rPr lang="en-GB" smtClean="0"/>
              <a:t>15/04/20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1163933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678E2B-CB57-4FD0-97AF-F6CC5C079C81}" type="datetime1">
              <a:rPr lang="en-GB" smtClean="0"/>
              <a:t>15/04/20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F64411-6CB5-43CE-9E22-66B9BD54A0C5}" type="slidenum">
              <a:rPr lang="en-GB" smtClean="0"/>
              <a:t>‹#›</a:t>
            </a:fld>
            <a:endParaRPr lang="en-GB"/>
          </a:p>
        </p:txBody>
      </p:sp>
    </p:spTree>
    <p:extLst>
      <p:ext uri="{BB962C8B-B14F-4D97-AF65-F5344CB8AC3E}">
        <p14:creationId xmlns:p14="http://schemas.microsoft.com/office/powerpoint/2010/main" val="221042123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13617EE-2DDF-4C44-B4CF-3242660F3DFB}" type="datetime1">
              <a:rPr lang="en-GB" smtClean="0"/>
              <a:t>15/04/20</a:t>
            </a:fld>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CF64411-6CB5-43CE-9E22-66B9BD54A0C5}" type="slidenum">
              <a:rPr lang="en-GB" smtClean="0"/>
              <a:t>‹#›</a:t>
            </a:fld>
            <a:endParaRPr lang="en-GB"/>
          </a:p>
        </p:txBody>
      </p:sp>
      <p:pic>
        <p:nvPicPr>
          <p:cNvPr id="4098"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524328" y="4813268"/>
            <a:ext cx="1368659" cy="206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0181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99542"/>
            <a:ext cx="8013576" cy="1512168"/>
          </a:xfrm>
        </p:spPr>
        <p:txBody>
          <a:bodyPr>
            <a:noAutofit/>
          </a:bodyPr>
          <a:lstStyle/>
          <a:p>
            <a:pPr marL="0" indent="0" algn="ctr">
              <a:spcBef>
                <a:spcPts val="0"/>
              </a:spcBef>
              <a:buNone/>
            </a:pPr>
            <a:r>
              <a:rPr lang="en-GB" sz="4000" b="1" dirty="0"/>
              <a:t>An understanding of renewable sources of electricity</a:t>
            </a:r>
            <a:endParaRPr lang="en-GB" sz="2400"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4222843"/>
            <a:ext cx="1279869" cy="920657"/>
          </a:xfrm>
          <a:prstGeom prst="rect">
            <a:avLst/>
          </a:prstGeom>
        </p:spPr>
      </p:pic>
      <p:sp>
        <p:nvSpPr>
          <p:cNvPr id="7" name="Content Placeholder 2"/>
          <p:cNvSpPr txBox="1">
            <a:spLocks/>
          </p:cNvSpPr>
          <p:nvPr/>
        </p:nvSpPr>
        <p:spPr>
          <a:xfrm>
            <a:off x="323528" y="2931790"/>
            <a:ext cx="8229600" cy="122413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en-GB" sz="2800" dirty="0"/>
              <a:t>Mike Hemsley</a:t>
            </a:r>
          </a:p>
          <a:p>
            <a:pPr marL="0" indent="0" algn="ctr">
              <a:spcBef>
                <a:spcPts val="0"/>
              </a:spcBef>
              <a:buFont typeface="Arial" panose="020B0604020202020204" pitchFamily="34" charset="0"/>
              <a:buNone/>
            </a:pPr>
            <a:r>
              <a:rPr lang="en-GB" sz="2800" dirty="0"/>
              <a:t>Committee on Climate Change</a:t>
            </a:r>
          </a:p>
          <a:p>
            <a:pPr marL="0" indent="0" algn="ctr">
              <a:buFont typeface="Arial" panose="020B0604020202020204" pitchFamily="34" charset="0"/>
              <a:buNone/>
            </a:pPr>
            <a:endParaRPr lang="en-GB" sz="2400" dirty="0"/>
          </a:p>
        </p:txBody>
      </p:sp>
    </p:spTree>
    <p:extLst>
      <p:ext uri="{BB962C8B-B14F-4D97-AF65-F5344CB8AC3E}">
        <p14:creationId xmlns:p14="http://schemas.microsoft.com/office/powerpoint/2010/main" val="387646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05979"/>
            <a:ext cx="7596336" cy="857250"/>
          </a:xfrm>
        </p:spPr>
        <p:txBody>
          <a:bodyPr>
            <a:noAutofit/>
          </a:bodyPr>
          <a:lstStyle/>
          <a:p>
            <a:pPr algn="l"/>
            <a:r>
              <a:rPr lang="en-GB" sz="3200" b="1" dirty="0"/>
              <a:t>An overview of renewable electricity</a:t>
            </a:r>
          </a:p>
        </p:txBody>
      </p:sp>
      <p:sp>
        <p:nvSpPr>
          <p:cNvPr id="3" name="Content Placeholder 2"/>
          <p:cNvSpPr>
            <a:spLocks noGrp="1"/>
          </p:cNvSpPr>
          <p:nvPr>
            <p:ph idx="1"/>
          </p:nvPr>
        </p:nvSpPr>
        <p:spPr>
          <a:xfrm>
            <a:off x="395536" y="1419623"/>
            <a:ext cx="8229600" cy="2520280"/>
          </a:xfrm>
        </p:spPr>
        <p:txBody>
          <a:bodyPr>
            <a:normAutofit/>
          </a:bodyPr>
          <a:lstStyle/>
          <a:p>
            <a:pPr marL="0" indent="0">
              <a:buNone/>
            </a:pPr>
            <a:r>
              <a:rPr lang="en-GB" sz="2800" dirty="0"/>
              <a:t>What we will cover: </a:t>
            </a:r>
          </a:p>
          <a:p>
            <a:r>
              <a:rPr lang="en-GB" sz="2800" dirty="0"/>
              <a:t>Technology types: variable renewables &amp; other types of renewables</a:t>
            </a:r>
          </a:p>
          <a:p>
            <a:r>
              <a:rPr lang="en-GB" sz="2800" dirty="0"/>
              <a:t>Technology costs &amp; potential scale</a:t>
            </a:r>
          </a:p>
          <a:p>
            <a:r>
              <a:rPr lang="en-GB" sz="2800" dirty="0"/>
              <a:t>System design </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210933"/>
            <a:ext cx="1279869" cy="920657"/>
          </a:xfrm>
          <a:prstGeom prst="rect">
            <a:avLst/>
          </a:prstGeom>
        </p:spPr>
      </p:pic>
      <p:sp>
        <p:nvSpPr>
          <p:cNvPr id="4" name="Slide Number Placeholder 3"/>
          <p:cNvSpPr>
            <a:spLocks noGrp="1"/>
          </p:cNvSpPr>
          <p:nvPr>
            <p:ph type="sldNum" sz="quarter" idx="12"/>
          </p:nvPr>
        </p:nvSpPr>
        <p:spPr>
          <a:xfrm>
            <a:off x="6926503" y="205979"/>
            <a:ext cx="2133600" cy="273844"/>
          </a:xfrm>
        </p:spPr>
        <p:txBody>
          <a:bodyPr/>
          <a:lstStyle/>
          <a:p>
            <a:fld id="{BCF64411-6CB5-43CE-9E22-66B9BD54A0C5}" type="slidenum">
              <a:rPr lang="en-GB" sz="2800" b="1" smtClean="0"/>
              <a:t>2</a:t>
            </a:fld>
            <a:endParaRPr lang="en-GB" sz="2800" b="1" dirty="0"/>
          </a:p>
        </p:txBody>
      </p:sp>
    </p:spTree>
    <p:extLst>
      <p:ext uri="{BB962C8B-B14F-4D97-AF65-F5344CB8AC3E}">
        <p14:creationId xmlns:p14="http://schemas.microsoft.com/office/powerpoint/2010/main" val="968921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210933"/>
            <a:ext cx="1279869" cy="920657"/>
          </a:xfrm>
          <a:prstGeom prst="rect">
            <a:avLst/>
          </a:prstGeom>
        </p:spPr>
      </p:pic>
      <p:sp>
        <p:nvSpPr>
          <p:cNvPr id="11" name="Title 1"/>
          <p:cNvSpPr>
            <a:spLocks noGrp="1"/>
          </p:cNvSpPr>
          <p:nvPr>
            <p:ph type="title"/>
          </p:nvPr>
        </p:nvSpPr>
        <p:spPr>
          <a:xfrm>
            <a:off x="1403648" y="205979"/>
            <a:ext cx="7596336" cy="857250"/>
          </a:xfrm>
        </p:spPr>
        <p:txBody>
          <a:bodyPr>
            <a:noAutofit/>
          </a:bodyPr>
          <a:lstStyle/>
          <a:p>
            <a:pPr algn="l"/>
            <a:r>
              <a:rPr lang="en-GB" sz="4000" dirty="0"/>
              <a:t>Low-carbon electricity options</a:t>
            </a:r>
          </a:p>
        </p:txBody>
      </p:sp>
      <p:graphicFrame>
        <p:nvGraphicFramePr>
          <p:cNvPr id="5" name="Table 4"/>
          <p:cNvGraphicFramePr>
            <a:graphicFrameLocks noGrp="1"/>
          </p:cNvGraphicFramePr>
          <p:nvPr>
            <p:extLst>
              <p:ext uri="{D42A27DB-BD31-4B8C-83A1-F6EECF244321}">
                <p14:modId xmlns:p14="http://schemas.microsoft.com/office/powerpoint/2010/main" val="235268943"/>
              </p:ext>
            </p:extLst>
          </p:nvPr>
        </p:nvGraphicFramePr>
        <p:xfrm>
          <a:off x="-36512" y="1094780"/>
          <a:ext cx="9289032" cy="3671488"/>
        </p:xfrm>
        <a:graphic>
          <a:graphicData uri="http://schemas.openxmlformats.org/drawingml/2006/table">
            <a:tbl>
              <a:tblPr firstRow="1" bandRow="1">
                <a:tableStyleId>{5C22544A-7EE6-4342-B048-85BDC9FD1C3A}</a:tableStyleId>
              </a:tblPr>
              <a:tblGrid>
                <a:gridCol w="1512168">
                  <a:extLst>
                    <a:ext uri="{9D8B030D-6E8A-4147-A177-3AD203B41FA5}">
                      <a16:colId xmlns="" xmlns:a16="http://schemas.microsoft.com/office/drawing/2014/main" val="20000"/>
                    </a:ext>
                  </a:extLst>
                </a:gridCol>
                <a:gridCol w="2592288">
                  <a:extLst>
                    <a:ext uri="{9D8B030D-6E8A-4147-A177-3AD203B41FA5}">
                      <a16:colId xmlns="" xmlns:a16="http://schemas.microsoft.com/office/drawing/2014/main" val="20001"/>
                    </a:ext>
                  </a:extLst>
                </a:gridCol>
                <a:gridCol w="2520280">
                  <a:extLst>
                    <a:ext uri="{9D8B030D-6E8A-4147-A177-3AD203B41FA5}">
                      <a16:colId xmlns="" xmlns:a16="http://schemas.microsoft.com/office/drawing/2014/main" val="20002"/>
                    </a:ext>
                  </a:extLst>
                </a:gridCol>
                <a:gridCol w="2664296">
                  <a:extLst>
                    <a:ext uri="{9D8B030D-6E8A-4147-A177-3AD203B41FA5}">
                      <a16:colId xmlns="" xmlns:a16="http://schemas.microsoft.com/office/drawing/2014/main" val="20003"/>
                    </a:ext>
                  </a:extLst>
                </a:gridCol>
              </a:tblGrid>
              <a:tr h="396850">
                <a:tc>
                  <a:txBody>
                    <a:bodyPr/>
                    <a:lstStyle/>
                    <a:p>
                      <a:r>
                        <a:rPr lang="en-GB" sz="1700" dirty="0">
                          <a:solidFill>
                            <a:schemeClr val="tx1"/>
                          </a:solidFill>
                        </a:rPr>
                        <a:t>Characteristics</a:t>
                      </a: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700" dirty="0">
                          <a:solidFill>
                            <a:schemeClr val="tx1"/>
                          </a:solidFill>
                        </a:rPr>
                        <a:t>Available some of the time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700" dirty="0">
                          <a:solidFill>
                            <a:schemeClr val="tx1"/>
                          </a:solidFill>
                        </a:rPr>
                        <a:t>Available all of the time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700" dirty="0">
                          <a:solidFill>
                            <a:schemeClr val="tx1"/>
                          </a:solidFill>
                        </a:rPr>
                        <a:t>Available when you need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745225">
                <a:tc>
                  <a:txBody>
                    <a:bodyPr/>
                    <a:lstStyle/>
                    <a:p>
                      <a:r>
                        <a:rPr lang="en-GB" sz="1800" dirty="0"/>
                        <a:t>Low-carbon technology</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4000" indent="-285750">
                        <a:lnSpc>
                          <a:spcPct val="140000"/>
                        </a:lnSpc>
                        <a:buFont typeface="Arial" panose="020B0604020202020204" pitchFamily="34" charset="0"/>
                        <a:buChar char="•"/>
                      </a:pPr>
                      <a:r>
                        <a:rPr lang="en-GB" sz="1800" dirty="0"/>
                        <a:t>Wind (onshore)</a:t>
                      </a:r>
                    </a:p>
                    <a:p>
                      <a:pPr marL="144000" indent="-285750">
                        <a:lnSpc>
                          <a:spcPct val="140000"/>
                        </a:lnSpc>
                        <a:buFont typeface="Arial" panose="020B0604020202020204" pitchFamily="34" charset="0"/>
                        <a:buChar char="•"/>
                      </a:pPr>
                      <a:r>
                        <a:rPr lang="en-GB" sz="1800" dirty="0"/>
                        <a:t>Wind</a:t>
                      </a:r>
                      <a:r>
                        <a:rPr lang="en-GB" sz="1800" baseline="0" dirty="0"/>
                        <a:t> (offshore)</a:t>
                      </a:r>
                    </a:p>
                    <a:p>
                      <a:pPr marL="144000" indent="-285750">
                        <a:lnSpc>
                          <a:spcPct val="140000"/>
                        </a:lnSpc>
                        <a:buFont typeface="Arial" panose="020B0604020202020204" pitchFamily="34" charset="0"/>
                        <a:buChar char="•"/>
                      </a:pPr>
                      <a:r>
                        <a:rPr lang="en-GB" sz="1800" baseline="0" dirty="0"/>
                        <a:t>Solar</a:t>
                      </a:r>
                    </a:p>
                    <a:p>
                      <a:pPr marL="144000" indent="-285750">
                        <a:lnSpc>
                          <a:spcPct val="140000"/>
                        </a:lnSpc>
                        <a:buFont typeface="Arial" panose="020B0604020202020204" pitchFamily="34" charset="0"/>
                        <a:buChar char="•"/>
                      </a:pPr>
                      <a:r>
                        <a:rPr lang="en-GB" sz="1800" baseline="0" dirty="0"/>
                        <a:t>Wave</a:t>
                      </a:r>
                    </a:p>
                    <a:p>
                      <a:pPr marL="144000" indent="-285750">
                        <a:lnSpc>
                          <a:spcPct val="140000"/>
                        </a:lnSpc>
                        <a:buFont typeface="Arial" panose="020B0604020202020204" pitchFamily="34" charset="0"/>
                        <a:buChar char="•"/>
                      </a:pPr>
                      <a:r>
                        <a:rPr lang="en-GB" sz="1800" baseline="0" dirty="0"/>
                        <a:t>Tidal</a:t>
                      </a:r>
                    </a:p>
                    <a:p>
                      <a:pPr marL="144000" indent="-285750">
                        <a:lnSpc>
                          <a:spcPct val="140000"/>
                        </a:lnSpc>
                        <a:buFont typeface="Arial" panose="020B0604020202020204" pitchFamily="34" charset="0"/>
                        <a:buChar char="•"/>
                      </a:pPr>
                      <a:r>
                        <a:rPr lang="en-GB" sz="1800" baseline="0" dirty="0"/>
                        <a:t>Hydro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4000" indent="-285750">
                        <a:lnSpc>
                          <a:spcPct val="140000"/>
                        </a:lnSpc>
                        <a:buFont typeface="Arial" panose="020B0604020202020204" pitchFamily="34" charset="0"/>
                        <a:buChar char="•"/>
                      </a:pPr>
                      <a:r>
                        <a:rPr lang="en-GB" sz="1800" dirty="0"/>
                        <a:t>Nuclear power</a:t>
                      </a:r>
                    </a:p>
                    <a:p>
                      <a:pPr marL="144000" indent="-285750">
                        <a:lnSpc>
                          <a:spcPct val="140000"/>
                        </a:lnSpc>
                        <a:buFont typeface="Arial" panose="020B0604020202020204" pitchFamily="34" charset="0"/>
                        <a:buChar char="•"/>
                      </a:pPr>
                      <a:r>
                        <a:rPr lang="en-GB" sz="1800" dirty="0"/>
                        <a:t>Bioenergy (with CCS) </a:t>
                      </a:r>
                    </a:p>
                    <a:p>
                      <a:pPr marL="144000" indent="-285750">
                        <a:lnSpc>
                          <a:spcPct val="140000"/>
                        </a:lnSpc>
                        <a:buFont typeface="Arial" panose="020B0604020202020204" pitchFamily="34" charset="0"/>
                        <a:buChar char="•"/>
                      </a:pPr>
                      <a:r>
                        <a:rPr lang="en-GB" sz="1800" dirty="0"/>
                        <a:t>Natural</a:t>
                      </a:r>
                      <a:r>
                        <a:rPr lang="en-GB" sz="1800" baseline="0" dirty="0"/>
                        <a:t> gas (with CCS)</a:t>
                      </a:r>
                    </a:p>
                    <a:p>
                      <a:pPr marL="144000" indent="-285750">
                        <a:lnSpc>
                          <a:spcPct val="140000"/>
                        </a:lnSpc>
                        <a:buFont typeface="Arial" panose="020B0604020202020204" pitchFamily="34" charset="0"/>
                        <a:buChar char="•"/>
                      </a:pPr>
                      <a:r>
                        <a:rPr lang="en-GB" sz="1800" baseline="0" dirty="0" smtClean="0"/>
                        <a:t>Geothermal</a:t>
                      </a:r>
                      <a:endParaRPr lang="en-GB" sz="1800" baseline="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4000" marR="0" lvl="0" indent="-285750" algn="l" defTabSz="914400" rtl="0" eaLnBrk="1" fontAlgn="auto" latinLnBrk="0" hangingPunct="1">
                        <a:lnSpc>
                          <a:spcPct val="140000"/>
                        </a:lnSpc>
                        <a:spcBef>
                          <a:spcPts val="0"/>
                        </a:spcBef>
                        <a:spcAft>
                          <a:spcPts val="0"/>
                        </a:spcAft>
                        <a:buClrTx/>
                        <a:buSzTx/>
                        <a:buFont typeface="Arial" panose="020B0604020202020204" pitchFamily="34" charset="0"/>
                        <a:buChar char="•"/>
                        <a:tabLst/>
                        <a:defRPr/>
                      </a:pPr>
                      <a:r>
                        <a:rPr lang="en-GB" sz="1800" dirty="0"/>
                        <a:t>Natural</a:t>
                      </a:r>
                      <a:r>
                        <a:rPr lang="en-GB" sz="1800" baseline="0" dirty="0"/>
                        <a:t> gas (with CCS)</a:t>
                      </a:r>
                      <a:endParaRPr lang="en-GB" sz="1800" dirty="0"/>
                    </a:p>
                    <a:p>
                      <a:pPr marL="144000" indent="-285750">
                        <a:lnSpc>
                          <a:spcPct val="140000"/>
                        </a:lnSpc>
                        <a:buFont typeface="Arial" panose="020B0604020202020204" pitchFamily="34" charset="0"/>
                        <a:buChar char="•"/>
                      </a:pPr>
                      <a:r>
                        <a:rPr lang="en-GB" sz="1800" dirty="0"/>
                        <a:t>Hydrogen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878910">
                <a:tc>
                  <a:txBody>
                    <a:bodyPr/>
                    <a:lstStyle/>
                    <a:p>
                      <a:r>
                        <a:rPr lang="en-GB" sz="1800" dirty="0"/>
                        <a:t>Current share</a:t>
                      </a:r>
                      <a:r>
                        <a:rPr lang="en-GB" sz="1800" baseline="0" dirty="0"/>
                        <a:t> of system (%) </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t>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t>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t>43% </a:t>
                      </a:r>
                      <a:r>
                        <a:rPr lang="en-GB" sz="1400" i="1" dirty="0"/>
                        <a:t>(including</a:t>
                      </a:r>
                      <a:r>
                        <a:rPr lang="en-GB" sz="1400" i="1" baseline="0" dirty="0"/>
                        <a:t> high carbon gas and coal)</a:t>
                      </a:r>
                      <a:endParaRPr lang="en-GB" sz="14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bl>
          </a:graphicData>
        </a:graphic>
      </p:graphicFrame>
      <p:sp>
        <p:nvSpPr>
          <p:cNvPr id="6" name="Slide Number Placeholder 3"/>
          <p:cNvSpPr txBox="1">
            <a:spLocks/>
          </p:cNvSpPr>
          <p:nvPr/>
        </p:nvSpPr>
        <p:spPr>
          <a:xfrm>
            <a:off x="6926503" y="205979"/>
            <a:ext cx="2133600" cy="2738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800" b="1" dirty="0"/>
              <a:t>3</a:t>
            </a:r>
          </a:p>
        </p:txBody>
      </p:sp>
    </p:spTree>
    <p:extLst>
      <p:ext uri="{BB962C8B-B14F-4D97-AF65-F5344CB8AC3E}">
        <p14:creationId xmlns:p14="http://schemas.microsoft.com/office/powerpoint/2010/main" val="1877539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210933"/>
            <a:ext cx="1279869" cy="920657"/>
          </a:xfrm>
          <a:prstGeom prst="rect">
            <a:avLst/>
          </a:prstGeom>
        </p:spPr>
      </p:pic>
      <p:sp>
        <p:nvSpPr>
          <p:cNvPr id="11" name="Title 1"/>
          <p:cNvSpPr>
            <a:spLocks noGrp="1"/>
          </p:cNvSpPr>
          <p:nvPr>
            <p:ph type="title"/>
          </p:nvPr>
        </p:nvSpPr>
        <p:spPr>
          <a:xfrm>
            <a:off x="1403648" y="205979"/>
            <a:ext cx="7596336" cy="857250"/>
          </a:xfrm>
        </p:spPr>
        <p:txBody>
          <a:bodyPr>
            <a:noAutofit/>
          </a:bodyPr>
          <a:lstStyle/>
          <a:p>
            <a:pPr algn="l"/>
            <a:r>
              <a:rPr lang="en-GB" sz="3200" b="1" dirty="0"/>
              <a:t>Variable renewables are the cheapest source of electricity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10255896"/>
              </p:ext>
            </p:extLst>
          </p:nvPr>
        </p:nvGraphicFramePr>
        <p:xfrm>
          <a:off x="251520" y="1030487"/>
          <a:ext cx="8820001" cy="3957567"/>
        </p:xfrm>
        <a:graphic>
          <a:graphicData uri="http://schemas.openxmlformats.org/drawingml/2006/table">
            <a:tbl>
              <a:tblPr firstRow="1" bandRow="1">
                <a:tableStyleId>{5C22544A-7EE6-4342-B048-85BDC9FD1C3A}</a:tableStyleId>
              </a:tblPr>
              <a:tblGrid>
                <a:gridCol w="1887517">
                  <a:extLst>
                    <a:ext uri="{9D8B030D-6E8A-4147-A177-3AD203B41FA5}">
                      <a16:colId xmlns="" xmlns:a16="http://schemas.microsoft.com/office/drawing/2014/main" val="20000"/>
                    </a:ext>
                  </a:extLst>
                </a:gridCol>
                <a:gridCol w="2788409">
                  <a:extLst>
                    <a:ext uri="{9D8B030D-6E8A-4147-A177-3AD203B41FA5}">
                      <a16:colId xmlns="" xmlns:a16="http://schemas.microsoft.com/office/drawing/2014/main" val="20001"/>
                    </a:ext>
                  </a:extLst>
                </a:gridCol>
                <a:gridCol w="2728949">
                  <a:extLst>
                    <a:ext uri="{9D8B030D-6E8A-4147-A177-3AD203B41FA5}">
                      <a16:colId xmlns="" xmlns:a16="http://schemas.microsoft.com/office/drawing/2014/main" val="20002"/>
                    </a:ext>
                  </a:extLst>
                </a:gridCol>
                <a:gridCol w="1415126">
                  <a:extLst>
                    <a:ext uri="{9D8B030D-6E8A-4147-A177-3AD203B41FA5}">
                      <a16:colId xmlns="" xmlns:a16="http://schemas.microsoft.com/office/drawing/2014/main" val="20003"/>
                    </a:ext>
                  </a:extLst>
                </a:gridCol>
              </a:tblGrid>
              <a:tr h="533151">
                <a:tc>
                  <a:txBody>
                    <a:bodyPr/>
                    <a:lstStyle/>
                    <a:p>
                      <a:r>
                        <a:rPr lang="en-GB" sz="1800" dirty="0">
                          <a:solidFill>
                            <a:schemeClr val="tx1"/>
                          </a:solidFill>
                        </a:rPr>
                        <a:t>Technology</a:t>
                      </a: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solidFill>
                            <a:schemeClr val="tx1"/>
                          </a:solidFill>
                        </a:rPr>
                        <a:t>Status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solidFill>
                            <a:schemeClr val="tx1"/>
                          </a:solidFill>
                        </a:rPr>
                        <a:t>Potential scale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solidFill>
                            <a:schemeClr val="tx1"/>
                          </a:solidFill>
                        </a:rPr>
                        <a:t>Costs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334895">
                <a:tc>
                  <a:txBody>
                    <a:bodyPr/>
                    <a:lstStyle/>
                    <a:p>
                      <a:r>
                        <a:rPr lang="en-GB" sz="1800" dirty="0"/>
                        <a:t>Onshore wind</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buFont typeface="Arial" panose="020B0604020202020204" pitchFamily="34" charset="0"/>
                        <a:buNone/>
                      </a:pPr>
                      <a:r>
                        <a:rPr lang="en-GB" sz="1800" baseline="0" dirty="0"/>
                        <a:t>10% of current electricity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buFont typeface="Arial" panose="020B0604020202020204" pitchFamily="34" charset="0"/>
                        <a:buNone/>
                      </a:pPr>
                      <a:r>
                        <a:rPr lang="en-GB" sz="1800" dirty="0"/>
                        <a:t>Limited</a:t>
                      </a:r>
                      <a:r>
                        <a:rPr lang="en-GB" sz="1800" baseline="0" dirty="0"/>
                        <a:t> by public acceptability</a:t>
                      </a:r>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 xmlns:a16="http://schemas.microsoft.com/office/drawing/2014/main" val="10001"/>
                  </a:ext>
                </a:extLst>
              </a:tr>
              <a:tr h="464807">
                <a:tc>
                  <a:txBody>
                    <a:bodyPr/>
                    <a:lstStyle/>
                    <a:p>
                      <a:r>
                        <a:rPr lang="en-GB" sz="1800" dirty="0"/>
                        <a:t>Offshore wind</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aseline="0" dirty="0"/>
                        <a:t>10% of current electricity</a:t>
                      </a:r>
                    </a:p>
                    <a:p>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t>No</a:t>
                      </a:r>
                      <a:r>
                        <a:rPr lang="en-GB" sz="1800" baseline="0" dirty="0"/>
                        <a:t> real limit</a:t>
                      </a:r>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 xmlns:a16="http://schemas.microsoft.com/office/drawing/2014/main" val="10002"/>
                  </a:ext>
                </a:extLst>
              </a:tr>
              <a:tr h="429777">
                <a:tc>
                  <a:txBody>
                    <a:bodyPr/>
                    <a:lstStyle/>
                    <a:p>
                      <a:r>
                        <a:rPr lang="en-GB" sz="1800" baseline="0" dirty="0"/>
                        <a:t>Solar power</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buFont typeface="Arial" panose="020B0604020202020204" pitchFamily="34" charset="0"/>
                        <a:buNone/>
                      </a:pPr>
                      <a:r>
                        <a:rPr lang="en-GB" sz="1800" baseline="0" dirty="0"/>
                        <a:t>4% of current electricity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t>Limited by when</a:t>
                      </a:r>
                      <a:r>
                        <a:rPr lang="en-GB" sz="1800" baseline="0" dirty="0"/>
                        <a:t> its output is useful</a:t>
                      </a:r>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36000">
                          <a:srgbClr val="FFFF00"/>
                        </a:gs>
                        <a:gs pos="74000">
                          <a:srgbClr val="92D050"/>
                        </a:gs>
                        <a:gs pos="83000">
                          <a:srgbClr val="92D050"/>
                        </a:gs>
                        <a:gs pos="100000">
                          <a:srgbClr val="92D050"/>
                        </a:gs>
                      </a:gsLst>
                      <a:lin ang="13500000" scaled="1"/>
                      <a:tileRect/>
                    </a:gradFill>
                  </a:tcPr>
                </a:tc>
                <a:extLst>
                  <a:ext uri="{0D108BD9-81ED-4DB2-BD59-A6C34878D82A}">
                    <a16:rowId xmlns="" xmlns:a16="http://schemas.microsoft.com/office/drawing/2014/main" val="10003"/>
                  </a:ext>
                </a:extLst>
              </a:tr>
              <a:tr h="432048">
                <a:tc>
                  <a:txBody>
                    <a:bodyPr/>
                    <a:lstStyle/>
                    <a:p>
                      <a:r>
                        <a:rPr lang="en-GB" sz="1800" baseline="0" dirty="0"/>
                        <a:t>Hydro power</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t>2% of current electricity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Limited by suitable sites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47000">
                          <a:srgbClr val="FFFF00"/>
                        </a:gs>
                        <a:gs pos="74000">
                          <a:srgbClr val="FF0000"/>
                        </a:gs>
                        <a:gs pos="83000">
                          <a:srgbClr val="FF0000"/>
                        </a:gs>
                        <a:gs pos="100000">
                          <a:srgbClr val="FF0000"/>
                        </a:gs>
                      </a:gsLst>
                      <a:lin ang="2700000" scaled="1"/>
                    </a:gradFill>
                  </a:tcPr>
                </a:tc>
                <a:extLst>
                  <a:ext uri="{0D108BD9-81ED-4DB2-BD59-A6C34878D82A}">
                    <a16:rowId xmlns="" xmlns:a16="http://schemas.microsoft.com/office/drawing/2014/main" val="10004"/>
                  </a:ext>
                </a:extLst>
              </a:tr>
              <a:tr h="432048">
                <a:tc>
                  <a:txBody>
                    <a:bodyPr/>
                    <a:lstStyle/>
                    <a:p>
                      <a:r>
                        <a:rPr lang="en-GB" sz="1800" baseline="0" dirty="0"/>
                        <a:t>Tidal power</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aseline="0" dirty="0"/>
                        <a:t>0% of current electricity</a:t>
                      </a:r>
                    </a:p>
                    <a:p>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t>Limited by suitable sites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extLst>
                  <a:ext uri="{0D108BD9-81ED-4DB2-BD59-A6C34878D82A}">
                    <a16:rowId xmlns="" xmlns:a16="http://schemas.microsoft.com/office/drawing/2014/main" val="10005"/>
                  </a:ext>
                </a:extLst>
              </a:tr>
              <a:tr h="432048">
                <a:tc>
                  <a:txBody>
                    <a:bodyPr/>
                    <a:lstStyle/>
                    <a:p>
                      <a:r>
                        <a:rPr lang="en-GB" sz="1800" baseline="0" dirty="0"/>
                        <a:t>Wave power</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aseline="0" dirty="0"/>
                        <a:t>0% of current electricity</a:t>
                      </a:r>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47000">
                          <a:srgbClr val="FFFF00"/>
                        </a:gs>
                        <a:gs pos="74000">
                          <a:srgbClr val="FF0000"/>
                        </a:gs>
                        <a:gs pos="83000">
                          <a:srgbClr val="FF0000"/>
                        </a:gs>
                        <a:gs pos="100000">
                          <a:srgbClr val="FF0000"/>
                        </a:gs>
                      </a:gsLst>
                      <a:lin ang="2700000" scaled="1"/>
                      <a:tileRect/>
                    </a:gradFill>
                  </a:tcPr>
                </a:tc>
                <a:tc>
                  <a:txBody>
                    <a:bodyPr/>
                    <a:lstStyle/>
                    <a:p>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extLst>
                  <a:ext uri="{0D108BD9-81ED-4DB2-BD59-A6C34878D82A}">
                    <a16:rowId xmlns="" xmlns:a16="http://schemas.microsoft.com/office/drawing/2014/main" val="10006"/>
                  </a:ext>
                </a:extLst>
              </a:tr>
            </a:tbl>
          </a:graphicData>
        </a:graphic>
      </p:graphicFrame>
      <p:sp>
        <p:nvSpPr>
          <p:cNvPr id="9" name="Slide Number Placeholder 3"/>
          <p:cNvSpPr txBox="1">
            <a:spLocks/>
          </p:cNvSpPr>
          <p:nvPr/>
        </p:nvSpPr>
        <p:spPr>
          <a:xfrm>
            <a:off x="6926503" y="205979"/>
            <a:ext cx="2133600" cy="2738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800" b="1" dirty="0"/>
              <a:t>4</a:t>
            </a:r>
          </a:p>
        </p:txBody>
      </p:sp>
    </p:spTree>
    <p:extLst>
      <p:ext uri="{BB962C8B-B14F-4D97-AF65-F5344CB8AC3E}">
        <p14:creationId xmlns:p14="http://schemas.microsoft.com/office/powerpoint/2010/main" val="1537545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210933"/>
            <a:ext cx="1279869" cy="920657"/>
          </a:xfrm>
          <a:prstGeom prst="rect">
            <a:avLst/>
          </a:prstGeom>
        </p:spPr>
      </p:pic>
      <p:sp>
        <p:nvSpPr>
          <p:cNvPr id="11" name="Title 1"/>
          <p:cNvSpPr>
            <a:spLocks noGrp="1"/>
          </p:cNvSpPr>
          <p:nvPr>
            <p:ph type="title"/>
          </p:nvPr>
        </p:nvSpPr>
        <p:spPr>
          <a:xfrm>
            <a:off x="1403648" y="205979"/>
            <a:ext cx="7596336" cy="857250"/>
          </a:xfrm>
        </p:spPr>
        <p:txBody>
          <a:bodyPr>
            <a:noAutofit/>
          </a:bodyPr>
          <a:lstStyle/>
          <a:p>
            <a:pPr algn="l"/>
            <a:r>
              <a:rPr lang="en-GB" sz="3200" b="1" dirty="0"/>
              <a:t>Other renewables can offer constant output, but have limited potential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56848549"/>
              </p:ext>
            </p:extLst>
          </p:nvPr>
        </p:nvGraphicFramePr>
        <p:xfrm>
          <a:off x="170375" y="1275606"/>
          <a:ext cx="8820471" cy="1533487"/>
        </p:xfrm>
        <a:graphic>
          <a:graphicData uri="http://schemas.openxmlformats.org/drawingml/2006/table">
            <a:tbl>
              <a:tblPr firstRow="1" bandRow="1">
                <a:tableStyleId>{5C22544A-7EE6-4342-B048-85BDC9FD1C3A}</a:tableStyleId>
              </a:tblPr>
              <a:tblGrid>
                <a:gridCol w="2075405">
                  <a:extLst>
                    <a:ext uri="{9D8B030D-6E8A-4147-A177-3AD203B41FA5}">
                      <a16:colId xmlns="" xmlns:a16="http://schemas.microsoft.com/office/drawing/2014/main" val="20000"/>
                    </a:ext>
                  </a:extLst>
                </a:gridCol>
                <a:gridCol w="3976748">
                  <a:extLst>
                    <a:ext uri="{9D8B030D-6E8A-4147-A177-3AD203B41FA5}">
                      <a16:colId xmlns="" xmlns:a16="http://schemas.microsoft.com/office/drawing/2014/main" val="20001"/>
                    </a:ext>
                  </a:extLst>
                </a:gridCol>
                <a:gridCol w="1940735">
                  <a:extLst>
                    <a:ext uri="{9D8B030D-6E8A-4147-A177-3AD203B41FA5}">
                      <a16:colId xmlns="" xmlns:a16="http://schemas.microsoft.com/office/drawing/2014/main" val="20002"/>
                    </a:ext>
                  </a:extLst>
                </a:gridCol>
                <a:gridCol w="827583">
                  <a:extLst>
                    <a:ext uri="{9D8B030D-6E8A-4147-A177-3AD203B41FA5}">
                      <a16:colId xmlns="" xmlns:a16="http://schemas.microsoft.com/office/drawing/2014/main" val="20003"/>
                    </a:ext>
                  </a:extLst>
                </a:gridCol>
              </a:tblGrid>
              <a:tr h="432048">
                <a:tc>
                  <a:txBody>
                    <a:bodyPr/>
                    <a:lstStyle/>
                    <a:p>
                      <a:r>
                        <a:rPr lang="en-GB" sz="1800" dirty="0">
                          <a:solidFill>
                            <a:schemeClr val="tx1"/>
                          </a:solidFill>
                        </a:rPr>
                        <a:t>Technology</a:t>
                      </a: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solidFill>
                            <a:schemeClr val="tx1"/>
                          </a:solidFill>
                        </a:rPr>
                        <a:t>Status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solidFill>
                            <a:schemeClr val="tx1"/>
                          </a:solidFill>
                        </a:rPr>
                        <a:t>Potential scale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800" dirty="0">
                          <a:solidFill>
                            <a:schemeClr val="tx1"/>
                          </a:solidFill>
                        </a:rPr>
                        <a:t>Costs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432048">
                <a:tc>
                  <a:txBody>
                    <a:bodyPr/>
                    <a:lstStyle/>
                    <a:p>
                      <a:r>
                        <a:rPr lang="en-GB" sz="1800" baseline="0" dirty="0"/>
                        <a:t>Geothermal</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Font typeface="Arial" panose="020B0604020202020204" pitchFamily="34" charset="0"/>
                        <a:buChar char="•"/>
                      </a:pPr>
                      <a:r>
                        <a:rPr lang="en-GB" sz="1800" dirty="0"/>
                        <a:t>0% of current electricity</a:t>
                      </a:r>
                    </a:p>
                    <a:p>
                      <a:pPr marL="285750" indent="-285750">
                        <a:buFont typeface="Arial" panose="020B0604020202020204" pitchFamily="34" charset="0"/>
                        <a:buChar char="•"/>
                      </a:pPr>
                      <a:r>
                        <a:rPr lang="en-GB" sz="1800" dirty="0"/>
                        <a:t>Limited</a:t>
                      </a:r>
                      <a:r>
                        <a:rPr lang="en-GB" sz="1800" baseline="0" dirty="0"/>
                        <a:t> potential in the UK.</a:t>
                      </a:r>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extLst>
                  <a:ext uri="{0D108BD9-81ED-4DB2-BD59-A6C34878D82A}">
                    <a16:rowId xmlns="" xmlns:a16="http://schemas.microsoft.com/office/drawing/2014/main" val="10001"/>
                  </a:ext>
                </a:extLst>
              </a:tr>
              <a:tr h="461359">
                <a:tc>
                  <a:txBody>
                    <a:bodyPr/>
                    <a:lstStyle/>
                    <a:p>
                      <a:r>
                        <a:rPr lang="en-GB" sz="1800" baseline="0" dirty="0"/>
                        <a:t>Bioenergy</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Font typeface="Arial" panose="020B0604020202020204" pitchFamily="34" charset="0"/>
                        <a:buChar char="•"/>
                      </a:pPr>
                      <a:r>
                        <a:rPr lang="en-GB" sz="1800" dirty="0"/>
                        <a:t>14% of current electricity.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marL="0" indent="0">
                        <a:buFont typeface="Arial" panose="020B0604020202020204" pitchFamily="34" charset="0"/>
                        <a:buNone/>
                      </a:pPr>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 xmlns:a16="http://schemas.microsoft.com/office/drawing/2014/main" val="10002"/>
                  </a:ext>
                </a:extLst>
              </a:tr>
            </a:tbl>
          </a:graphicData>
        </a:graphic>
      </p:graphicFrame>
      <p:sp>
        <p:nvSpPr>
          <p:cNvPr id="8" name="Slide Number Placeholder 3"/>
          <p:cNvSpPr txBox="1">
            <a:spLocks/>
          </p:cNvSpPr>
          <p:nvPr/>
        </p:nvSpPr>
        <p:spPr>
          <a:xfrm>
            <a:off x="6926503" y="205979"/>
            <a:ext cx="2133600" cy="2738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800" b="1" dirty="0"/>
              <a:t>5</a:t>
            </a:r>
          </a:p>
        </p:txBody>
      </p:sp>
    </p:spTree>
    <p:extLst>
      <p:ext uri="{BB962C8B-B14F-4D97-AF65-F5344CB8AC3E}">
        <p14:creationId xmlns:p14="http://schemas.microsoft.com/office/powerpoint/2010/main" val="4096761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91630"/>
            <a:ext cx="8229600" cy="3456384"/>
          </a:xfrm>
        </p:spPr>
        <p:txBody>
          <a:bodyPr>
            <a:normAutofit/>
          </a:bodyPr>
          <a:lstStyle/>
          <a:p>
            <a:r>
              <a:rPr lang="en-GB" sz="2800" dirty="0"/>
              <a:t>We need to produce the same amount of electricity as we're using at all times</a:t>
            </a:r>
          </a:p>
          <a:p>
            <a:r>
              <a:rPr lang="en-GB" sz="2800" dirty="0"/>
              <a:t>This becomes more difficult with variable renewable energy, as there may be times when its not windy or not sunny, or times when there is too much energy for the system to cope with. </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210933"/>
            <a:ext cx="1279869" cy="920657"/>
          </a:xfrm>
          <a:prstGeom prst="rect">
            <a:avLst/>
          </a:prstGeom>
        </p:spPr>
      </p:pic>
      <p:sp>
        <p:nvSpPr>
          <p:cNvPr id="11" name="Title 1"/>
          <p:cNvSpPr>
            <a:spLocks noGrp="1"/>
          </p:cNvSpPr>
          <p:nvPr>
            <p:ph type="title"/>
          </p:nvPr>
        </p:nvSpPr>
        <p:spPr>
          <a:xfrm>
            <a:off x="1403648" y="205979"/>
            <a:ext cx="7596336" cy="857250"/>
          </a:xfrm>
        </p:spPr>
        <p:txBody>
          <a:bodyPr>
            <a:noAutofit/>
          </a:bodyPr>
          <a:lstStyle/>
          <a:p>
            <a:pPr algn="l"/>
            <a:r>
              <a:rPr lang="en-GB" sz="3200" b="1" dirty="0"/>
              <a:t>Why the system needs to change</a:t>
            </a:r>
          </a:p>
        </p:txBody>
      </p:sp>
      <p:sp>
        <p:nvSpPr>
          <p:cNvPr id="6" name="Slide Number Placeholder 3"/>
          <p:cNvSpPr txBox="1">
            <a:spLocks/>
          </p:cNvSpPr>
          <p:nvPr/>
        </p:nvSpPr>
        <p:spPr>
          <a:xfrm>
            <a:off x="6926503" y="205979"/>
            <a:ext cx="2133600" cy="2738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800" b="1" dirty="0"/>
              <a:t>6</a:t>
            </a:r>
          </a:p>
        </p:txBody>
      </p:sp>
    </p:spTree>
    <p:extLst>
      <p:ext uri="{BB962C8B-B14F-4D97-AF65-F5344CB8AC3E}">
        <p14:creationId xmlns:p14="http://schemas.microsoft.com/office/powerpoint/2010/main" val="868889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91630"/>
            <a:ext cx="8229600" cy="3456384"/>
          </a:xfrm>
        </p:spPr>
        <p:txBody>
          <a:bodyPr>
            <a:normAutofit fontScale="77500" lnSpcReduction="20000"/>
          </a:bodyPr>
          <a:lstStyle/>
          <a:p>
            <a:pPr marL="0" indent="0">
              <a:buNone/>
            </a:pPr>
            <a:r>
              <a:rPr lang="en-GB" dirty="0"/>
              <a:t>Adding ‘system flexibility’ can help: </a:t>
            </a:r>
          </a:p>
          <a:p>
            <a:r>
              <a:rPr lang="en-GB" dirty="0"/>
              <a:t>Battery storage can store electricity to use at a later time</a:t>
            </a:r>
          </a:p>
          <a:p>
            <a:r>
              <a:rPr lang="en-GB" dirty="0"/>
              <a:t>Changing when we use electricity (e.g. for electric vehicles), can move electricity consumption to a more ‘useful’ time for the system </a:t>
            </a:r>
          </a:p>
          <a:p>
            <a:r>
              <a:rPr lang="en-GB" dirty="0"/>
              <a:t>Building electricity cables to other countries allows countries to share resources and solutions</a:t>
            </a:r>
          </a:p>
          <a:p>
            <a:r>
              <a:rPr lang="en-GB" dirty="0"/>
              <a:t>Gas power plants can respond to changes in output from renewables, and act as a backup source of generation. </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210933"/>
            <a:ext cx="1279869" cy="920657"/>
          </a:xfrm>
          <a:prstGeom prst="rect">
            <a:avLst/>
          </a:prstGeom>
        </p:spPr>
      </p:pic>
      <p:sp>
        <p:nvSpPr>
          <p:cNvPr id="11" name="Title 1"/>
          <p:cNvSpPr>
            <a:spLocks noGrp="1"/>
          </p:cNvSpPr>
          <p:nvPr>
            <p:ph type="title"/>
          </p:nvPr>
        </p:nvSpPr>
        <p:spPr>
          <a:xfrm>
            <a:off x="1403648" y="205979"/>
            <a:ext cx="7596336" cy="857250"/>
          </a:xfrm>
        </p:spPr>
        <p:txBody>
          <a:bodyPr>
            <a:noAutofit/>
          </a:bodyPr>
          <a:lstStyle/>
          <a:p>
            <a:pPr algn="l"/>
            <a:r>
              <a:rPr lang="en-GB" sz="3200" b="1" dirty="0"/>
              <a:t>Adding flexibility to the system</a:t>
            </a:r>
          </a:p>
        </p:txBody>
      </p:sp>
      <p:sp>
        <p:nvSpPr>
          <p:cNvPr id="6" name="Slide Number Placeholder 3"/>
          <p:cNvSpPr txBox="1">
            <a:spLocks/>
          </p:cNvSpPr>
          <p:nvPr/>
        </p:nvSpPr>
        <p:spPr>
          <a:xfrm>
            <a:off x="6926503" y="205979"/>
            <a:ext cx="2133600" cy="2738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CF64411-6CB5-43CE-9E22-66B9BD54A0C5}" type="slidenum">
              <a:rPr lang="en-GB" sz="2800" b="1" smtClean="0"/>
              <a:pPr/>
              <a:t>7</a:t>
            </a:fld>
            <a:endParaRPr lang="en-GB" sz="2800" b="1" dirty="0"/>
          </a:p>
        </p:txBody>
      </p:sp>
    </p:spTree>
    <p:extLst>
      <p:ext uri="{BB962C8B-B14F-4D97-AF65-F5344CB8AC3E}">
        <p14:creationId xmlns:p14="http://schemas.microsoft.com/office/powerpoint/2010/main" val="1492340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05979"/>
            <a:ext cx="7596336" cy="857250"/>
          </a:xfrm>
        </p:spPr>
        <p:txBody>
          <a:bodyPr>
            <a:noAutofit/>
          </a:bodyPr>
          <a:lstStyle/>
          <a:p>
            <a:pPr algn="l"/>
            <a:r>
              <a:rPr lang="en-GB" sz="3200" b="1" dirty="0"/>
              <a:t>An overview of renewable electricity</a:t>
            </a:r>
          </a:p>
        </p:txBody>
      </p:sp>
      <p:sp>
        <p:nvSpPr>
          <p:cNvPr id="3" name="Content Placeholder 2"/>
          <p:cNvSpPr>
            <a:spLocks noGrp="1"/>
          </p:cNvSpPr>
          <p:nvPr>
            <p:ph idx="1"/>
          </p:nvPr>
        </p:nvSpPr>
        <p:spPr>
          <a:xfrm>
            <a:off x="395536" y="1419623"/>
            <a:ext cx="8229600" cy="2520280"/>
          </a:xfrm>
        </p:spPr>
        <p:txBody>
          <a:bodyPr>
            <a:normAutofit/>
          </a:bodyPr>
          <a:lstStyle/>
          <a:p>
            <a:pPr marL="0" indent="0">
              <a:buNone/>
            </a:pPr>
            <a:r>
              <a:rPr lang="en-GB" sz="2800" dirty="0"/>
              <a:t>What we covered: </a:t>
            </a:r>
          </a:p>
          <a:p>
            <a:r>
              <a:rPr lang="en-GB" sz="2800" dirty="0"/>
              <a:t>Technology types: variable renewables &amp; other types of renewables</a:t>
            </a:r>
          </a:p>
          <a:p>
            <a:r>
              <a:rPr lang="en-GB" sz="2800" dirty="0"/>
              <a:t>Technology costs &amp; potential scale</a:t>
            </a:r>
          </a:p>
          <a:p>
            <a:r>
              <a:rPr lang="en-GB" sz="2800" dirty="0"/>
              <a:t>System design </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210933"/>
            <a:ext cx="1279869" cy="920657"/>
          </a:xfrm>
          <a:prstGeom prst="rect">
            <a:avLst/>
          </a:prstGeom>
        </p:spPr>
      </p:pic>
      <p:sp>
        <p:nvSpPr>
          <p:cNvPr id="7" name="Slide Number Placeholder 3"/>
          <p:cNvSpPr txBox="1">
            <a:spLocks/>
          </p:cNvSpPr>
          <p:nvPr/>
        </p:nvSpPr>
        <p:spPr>
          <a:xfrm>
            <a:off x="6926503" y="205979"/>
            <a:ext cx="2133600" cy="2738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800" b="1" dirty="0"/>
              <a:t>8</a:t>
            </a:r>
          </a:p>
        </p:txBody>
      </p:sp>
    </p:spTree>
    <p:extLst>
      <p:ext uri="{BB962C8B-B14F-4D97-AF65-F5344CB8AC3E}">
        <p14:creationId xmlns:p14="http://schemas.microsoft.com/office/powerpoint/2010/main" val="1693235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05979"/>
            <a:ext cx="7596336" cy="857250"/>
          </a:xfrm>
        </p:spPr>
        <p:txBody>
          <a:bodyPr>
            <a:noAutofit/>
          </a:bodyPr>
          <a:lstStyle/>
          <a:p>
            <a:pPr algn="l"/>
            <a:r>
              <a:rPr lang="en-GB" sz="3200" b="1" dirty="0"/>
              <a:t>Conclusions</a:t>
            </a:r>
          </a:p>
        </p:txBody>
      </p:sp>
      <p:sp>
        <p:nvSpPr>
          <p:cNvPr id="3" name="Content Placeholder 2"/>
          <p:cNvSpPr>
            <a:spLocks noGrp="1"/>
          </p:cNvSpPr>
          <p:nvPr>
            <p:ph idx="1"/>
          </p:nvPr>
        </p:nvSpPr>
        <p:spPr>
          <a:xfrm>
            <a:off x="395536" y="1419622"/>
            <a:ext cx="8229600" cy="3024335"/>
          </a:xfrm>
        </p:spPr>
        <p:txBody>
          <a:bodyPr>
            <a:normAutofit/>
          </a:bodyPr>
          <a:lstStyle/>
          <a:p>
            <a:r>
              <a:rPr lang="en-GB" sz="2800" dirty="0"/>
              <a:t>Variable renewables are the cheapest source of electricity</a:t>
            </a:r>
          </a:p>
          <a:p>
            <a:r>
              <a:rPr lang="en-GB" sz="2800" dirty="0"/>
              <a:t>Wind and solar are currently the best options producing renewable electricity at scale</a:t>
            </a:r>
          </a:p>
          <a:p>
            <a:r>
              <a:rPr lang="en-GB" sz="2800" dirty="0"/>
              <a:t>System design needs to change in a low-carbon world</a:t>
            </a:r>
          </a:p>
          <a:p>
            <a:endParaRPr lang="en-GB" sz="2800"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210933"/>
            <a:ext cx="1279869" cy="920657"/>
          </a:xfrm>
          <a:prstGeom prst="rect">
            <a:avLst/>
          </a:prstGeom>
        </p:spPr>
      </p:pic>
      <p:sp>
        <p:nvSpPr>
          <p:cNvPr id="7" name="Slide Number Placeholder 3"/>
          <p:cNvSpPr txBox="1">
            <a:spLocks/>
          </p:cNvSpPr>
          <p:nvPr/>
        </p:nvSpPr>
        <p:spPr>
          <a:xfrm>
            <a:off x="6926503" y="205979"/>
            <a:ext cx="2133600" cy="2738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800" b="1" dirty="0"/>
              <a:t>9</a:t>
            </a:r>
          </a:p>
        </p:txBody>
      </p:sp>
    </p:spTree>
    <p:extLst>
      <p:ext uri="{BB962C8B-B14F-4D97-AF65-F5344CB8AC3E}">
        <p14:creationId xmlns:p14="http://schemas.microsoft.com/office/powerpoint/2010/main" val="3004089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5708</TotalTime>
  <Words>2402</Words>
  <Application>Microsoft Macintosh PowerPoint</Application>
  <PresentationFormat>On-screen Show (16:9)</PresentationFormat>
  <Paragraphs>164</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An overview of renewable electricity</vt:lpstr>
      <vt:lpstr>Low-carbon electricity options</vt:lpstr>
      <vt:lpstr>Variable renewables are the cheapest source of electricity</vt:lpstr>
      <vt:lpstr>Other renewables can offer constant output, but have limited potential</vt:lpstr>
      <vt:lpstr>Why the system needs to change</vt:lpstr>
      <vt:lpstr>Adding flexibility to the system</vt:lpstr>
      <vt:lpstr>An overview of renewable electricity</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diarmaid</dc:creator>
  <cp:lastModifiedBy>Sarah Allan</cp:lastModifiedBy>
  <cp:revision>116</cp:revision>
  <dcterms:created xsi:type="dcterms:W3CDTF">2019-12-03T07:46:16Z</dcterms:created>
  <dcterms:modified xsi:type="dcterms:W3CDTF">2020-04-15T11:36:54Z</dcterms:modified>
</cp:coreProperties>
</file>