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3" r:id="rId3"/>
    <p:sldId id="281" r:id="rId4"/>
    <p:sldId id="261" r:id="rId5"/>
    <p:sldId id="260" r:id="rId6"/>
    <p:sldId id="264" r:id="rId7"/>
    <p:sldId id="272" r:id="rId8"/>
    <p:sldId id="268" r:id="rId9"/>
    <p:sldId id="276" r:id="rId10"/>
    <p:sldId id="269" r:id="rId11"/>
    <p:sldId id="275" r:id="rId12"/>
    <p:sldId id="267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002"/>
    <a:srgbClr val="774F27"/>
    <a:srgbClr val="0000EA"/>
    <a:srgbClr val="0000FF"/>
    <a:srgbClr val="6600CC"/>
    <a:srgbClr val="00F8F2"/>
    <a:srgbClr val="00FFFF"/>
    <a:srgbClr val="009900"/>
    <a:srgbClr val="B82C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9" autoAdjust="0"/>
    <p:restoredTop sz="82732" autoAdjust="0"/>
  </p:normalViewPr>
  <p:slideViewPr>
    <p:cSldViewPr snapToGrid="0">
      <p:cViewPr varScale="1">
        <p:scale>
          <a:sx n="62" d="100"/>
          <a:sy n="62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089D-A6ED-4AD1-8C45-96336BA40DF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C607B-FCD2-415A-98F2-D9CCD49DF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6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607B-FCD2-415A-98F2-D9CCD49DF1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607B-FCD2-415A-98F2-D9CCD49DF1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0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en-GB" sz="1200" b="1" dirty="0" smtClean="0"/>
              <a:t>Methane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Emitted naturally by wetlands, termites, oceans &amp; ice; destroyed in the atmosphere and by soils.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Human activities – rice paddies, ruminant animals, waste treatment – have doubled its atmospheric concentration since 1900.</a:t>
            </a:r>
          </a:p>
          <a:p>
            <a:pPr indent="-457200"/>
            <a:r>
              <a:rPr lang="en-GB" sz="1200" b="1" dirty="0" smtClean="0"/>
              <a:t>Nitrous oxide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Emitted naturally by uncultivated soils and oceans; destroyed in the atmosphere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Human activities – use of fertilisers, combustion of fossil and biofuels – have increased its atmospheric concentration by 20%.</a:t>
            </a:r>
          </a:p>
          <a:p>
            <a:pPr indent="-457200"/>
            <a:r>
              <a:rPr lang="en-GB" sz="1200" b="1" dirty="0" smtClean="0"/>
              <a:t>F-gases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No natural sources.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Developed to replace gases destroying the ozone layer.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607B-FCD2-415A-98F2-D9CCD49DF1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0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challenge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607B-FCD2-415A-98F2-D9CCD49DF1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4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range given by shading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607B-FCD2-415A-98F2-D9CCD49DF1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9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challenge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607B-FCD2-415A-98F2-D9CCD49DF1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8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1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5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1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0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0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5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4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FF0-166A-4F1F-A6EA-8F5D5BFAE64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537E-BFBE-48CC-ADED-772674297E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l="6931"/>
          <a:stretch>
            <a:fillRect/>
          </a:stretch>
        </p:blipFill>
        <p:spPr bwMode="auto">
          <a:xfrm>
            <a:off x="0" y="6176963"/>
            <a:ext cx="1646247" cy="681037"/>
          </a:xfrm>
          <a:prstGeom prst="rect">
            <a:avLst/>
          </a:prstGeom>
          <a:noFill/>
        </p:spPr>
      </p:pic>
      <p:pic>
        <p:nvPicPr>
          <p:cNvPr id="8" name="Picture 2" descr="S:\Communications\Grantham Branding\Grantham Communications\Graphics\Grantham wave 2014.t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55" y="6153403"/>
            <a:ext cx="3030246" cy="7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5" y="1607072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Introduction to Climate Change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510" y="3589361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Joanna D. Haigh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152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17" y="1"/>
            <a:ext cx="9156511" cy="1106106"/>
          </a:xfrm>
        </p:spPr>
        <p:txBody>
          <a:bodyPr/>
          <a:lstStyle/>
          <a:p>
            <a:r>
              <a:rPr lang="en-GB" b="1" dirty="0" smtClean="0"/>
              <a:t>Carbon </a:t>
            </a:r>
            <a:r>
              <a:rPr lang="en-GB" b="1" dirty="0"/>
              <a:t>dioxide </a:t>
            </a:r>
            <a:r>
              <a:rPr lang="en-GB" b="1" dirty="0" smtClean="0"/>
              <a:t>(CO</a:t>
            </a:r>
            <a:r>
              <a:rPr lang="en-GB" b="1" baseline="-25000" dirty="0" smtClean="0"/>
              <a:t>2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6176" y="984186"/>
            <a:ext cx="10622144" cy="5463048"/>
          </a:xfrm>
          <a:prstGeom prst="rect">
            <a:avLst/>
          </a:prstGeom>
          <a:solidFill>
            <a:schemeClr val="bg1"/>
          </a:solidFill>
        </p:spPr>
        <p:txBody>
          <a:bodyPr wrap="square" lIns="91452" tIns="45727" rIns="91452" bIns="45727" rtlCol="0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600" dirty="0" smtClean="0"/>
              <a:t>CO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- naturally transferred between plants, soils, atmosphere, oceans </a:t>
            </a:r>
            <a:r>
              <a:rPr lang="en-GB" sz="3600" dirty="0"/>
              <a:t>&amp;</a:t>
            </a:r>
            <a:r>
              <a:rPr lang="en-GB" sz="3600" dirty="0" smtClean="0"/>
              <a:t> ice balancing at an atmospheric concentration of about 280 ppm.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N</a:t>
            </a:r>
            <a:r>
              <a:rPr lang="en-GB" sz="3600" dirty="0" smtClean="0"/>
              <a:t>ow more than </a:t>
            </a:r>
            <a:r>
              <a:rPr lang="en-GB" sz="3600" dirty="0"/>
              <a:t>400 ppm </a:t>
            </a:r>
            <a:r>
              <a:rPr lang="en-GB" sz="3600" dirty="0" smtClean="0"/>
              <a:t>- higher than for over 3 million years.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600" dirty="0" smtClean="0"/>
              <a:t>The increase is due to human combustion of fossil fuels.</a:t>
            </a:r>
            <a:endParaRPr lang="en-GB" sz="3600" dirty="0"/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CO</a:t>
            </a:r>
            <a:r>
              <a:rPr lang="en-GB" sz="3600" baseline="-25000" dirty="0"/>
              <a:t>2 </a:t>
            </a:r>
            <a:r>
              <a:rPr lang="en-GB" sz="3600" dirty="0"/>
              <a:t>remains</a:t>
            </a:r>
            <a:r>
              <a:rPr lang="en-GB" sz="3600" dirty="0" smtClean="0"/>
              <a:t> in the atmosphere for about 200 years so emissions are accumulating.</a:t>
            </a:r>
          </a:p>
        </p:txBody>
      </p:sp>
    </p:spTree>
    <p:extLst>
      <p:ext uri="{BB962C8B-B14F-4D97-AF65-F5344CB8AC3E}">
        <p14:creationId xmlns:p14="http://schemas.microsoft.com/office/powerpoint/2010/main" val="12821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37" y="-158496"/>
            <a:ext cx="9156511" cy="1325563"/>
          </a:xfrm>
        </p:spPr>
        <p:txBody>
          <a:bodyPr/>
          <a:lstStyle/>
          <a:p>
            <a:r>
              <a:rPr lang="en-GB" b="1" dirty="0" smtClean="0"/>
              <a:t>Greenhouse gases accumulation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42" y="1052512"/>
            <a:ext cx="9609886" cy="58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40" y="726881"/>
            <a:ext cx="9034998" cy="6677119"/>
            <a:chOff x="373940" y="556193"/>
            <a:chExt cx="9034998" cy="6677119"/>
          </a:xfrm>
        </p:grpSpPr>
        <p:pic>
          <p:nvPicPr>
            <p:cNvPr id="2050" name="Picture 2" descr="Image result for climate change attribu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40" y="556193"/>
              <a:ext cx="9034998" cy="667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3940" y="1218621"/>
              <a:ext cx="785793" cy="50167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GB" sz="2000" b="1" dirty="0" smtClean="0"/>
            </a:p>
            <a:p>
              <a:r>
                <a:rPr lang="en-GB" sz="2000" b="1" dirty="0" smtClean="0">
                  <a:sym typeface="Symbol" panose="05050102010706020507" pitchFamily="18" charset="2"/>
                </a:rPr>
                <a:t>  C</a:t>
              </a:r>
              <a:endParaRPr lang="en-GB" sz="2000" b="1" dirty="0" smtClean="0"/>
            </a:p>
            <a:p>
              <a:endParaRPr lang="en-GB" sz="2000" b="1" dirty="0"/>
            </a:p>
            <a:p>
              <a:r>
                <a:rPr lang="en-GB" sz="2000" b="1" dirty="0" smtClean="0"/>
                <a:t> 1.0  -</a:t>
              </a:r>
            </a:p>
            <a:p>
              <a:endParaRPr lang="en-GB" sz="2000" b="1" dirty="0" smtClean="0"/>
            </a:p>
            <a:p>
              <a:endParaRPr lang="en-GB" sz="2000" b="1" dirty="0" smtClean="0"/>
            </a:p>
            <a:p>
              <a:endParaRPr lang="en-GB" sz="2000" b="1" dirty="0"/>
            </a:p>
            <a:p>
              <a:r>
                <a:rPr lang="en-GB" sz="2000" b="1" dirty="0" smtClean="0"/>
                <a:t> 0.5  -</a:t>
              </a:r>
            </a:p>
            <a:p>
              <a:endParaRPr lang="en-GB" sz="2000" b="1" dirty="0" smtClean="0"/>
            </a:p>
            <a:p>
              <a:endParaRPr lang="en-GB" sz="2000" b="1" dirty="0" smtClean="0"/>
            </a:p>
            <a:p>
              <a:endParaRPr lang="en-GB" sz="2000" b="1" dirty="0"/>
            </a:p>
            <a:p>
              <a:r>
                <a:rPr lang="en-GB" sz="2000" b="1" dirty="0" smtClean="0"/>
                <a:t> 0.0  -</a:t>
              </a:r>
            </a:p>
            <a:p>
              <a:endParaRPr lang="en-GB" sz="2000" b="1" dirty="0" smtClean="0"/>
            </a:p>
            <a:p>
              <a:endParaRPr lang="en-GB" sz="2000" b="1" dirty="0" smtClean="0"/>
            </a:p>
            <a:p>
              <a:endParaRPr lang="en-GB" sz="2000" b="1" dirty="0"/>
            </a:p>
            <a:p>
              <a:r>
                <a:rPr lang="en-GB" sz="2000" b="1" dirty="0" smtClean="0"/>
                <a:t>-0.5  -</a:t>
              </a:r>
              <a:endParaRPr lang="en-GB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51425" y="5663818"/>
              <a:ext cx="113276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 </a:t>
              </a:r>
            </a:p>
            <a:p>
              <a:r>
                <a:rPr lang="en-GB" sz="800" dirty="0" smtClean="0"/>
                <a:t>    </a:t>
              </a:r>
              <a:endParaRPr lang="en-GB" sz="800" dirty="0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6755" y="23931"/>
            <a:ext cx="11353800" cy="1325563"/>
          </a:xfrm>
        </p:spPr>
        <p:txBody>
          <a:bodyPr>
            <a:normAutofit/>
          </a:bodyPr>
          <a:lstStyle/>
          <a:p>
            <a:r>
              <a:rPr lang="en-GB" b="1" dirty="0" smtClean="0"/>
              <a:t>Natural and human impacts on global temperature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93374" y="1509302"/>
            <a:ext cx="3853218" cy="4113513"/>
          </a:xfrm>
          <a:prstGeom prst="rect">
            <a:avLst/>
          </a:prstGeom>
          <a:noFill/>
        </p:spPr>
        <p:txBody>
          <a:bodyPr wrap="square" lIns="91452" tIns="45727" rIns="91452" bIns="45727" rtlCol="0">
            <a:spAutoFit/>
          </a:bodyPr>
          <a:lstStyle/>
          <a:p>
            <a:r>
              <a:rPr lang="en-GB" sz="3733" dirty="0" smtClean="0"/>
              <a:t>Black: observations</a:t>
            </a:r>
          </a:p>
          <a:p>
            <a:endParaRPr lang="en-GB" sz="3733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3733" dirty="0" smtClean="0">
                <a:solidFill>
                  <a:schemeClr val="bg1">
                    <a:lumMod val="50000"/>
                  </a:schemeClr>
                </a:solidFill>
              </a:rPr>
              <a:t>Grey: </a:t>
            </a:r>
            <a:r>
              <a:rPr lang="en-GB" sz="3733" dirty="0">
                <a:solidFill>
                  <a:schemeClr val="bg1">
                    <a:lumMod val="50000"/>
                  </a:schemeClr>
                </a:solidFill>
              </a:rPr>
              <a:t>computer model </a:t>
            </a:r>
            <a:r>
              <a:rPr lang="en-GB" sz="3733" dirty="0" smtClean="0">
                <a:solidFill>
                  <a:schemeClr val="bg1">
                    <a:lumMod val="50000"/>
                  </a:schemeClr>
                </a:solidFill>
              </a:rPr>
              <a:t>calculations with and without human drivers</a:t>
            </a:r>
            <a:endParaRPr lang="en-GB" sz="3733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16" y="21019"/>
            <a:ext cx="9156511" cy="999471"/>
          </a:xfrm>
        </p:spPr>
        <p:txBody>
          <a:bodyPr/>
          <a:lstStyle/>
          <a:p>
            <a:r>
              <a:rPr lang="en-GB" b="1" dirty="0" smtClean="0"/>
              <a:t>Greenhouse gases and global warming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080" y="1020490"/>
            <a:ext cx="11960352" cy="5837510"/>
          </a:xfrm>
          <a:prstGeom prst="rect">
            <a:avLst/>
          </a:prstGeom>
          <a:solidFill>
            <a:schemeClr val="bg1"/>
          </a:solidFill>
        </p:spPr>
        <p:txBody>
          <a:bodyPr wrap="square" lIns="91452" tIns="45727" rIns="91452" bIns="45727" rtlCol="0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400" dirty="0" smtClean="0"/>
              <a:t>The g</a:t>
            </a:r>
            <a:r>
              <a:rPr lang="en-GB" sz="3400" dirty="0" smtClean="0"/>
              <a:t>lobal </a:t>
            </a:r>
            <a:r>
              <a:rPr lang="en-GB" sz="3400" dirty="0"/>
              <a:t>temperature rise </a:t>
            </a:r>
            <a:r>
              <a:rPr lang="en-GB" sz="3400" dirty="0" smtClean="0"/>
              <a:t>is directly </a:t>
            </a:r>
            <a:r>
              <a:rPr lang="en-GB" sz="3400" dirty="0"/>
              <a:t>related to </a:t>
            </a:r>
            <a:r>
              <a:rPr lang="en-GB" sz="3400" dirty="0" smtClean="0"/>
              <a:t>the accumulated </a:t>
            </a:r>
            <a:r>
              <a:rPr lang="en-GB" sz="3400" dirty="0" smtClean="0"/>
              <a:t>emissions of GHGs.</a:t>
            </a:r>
            <a:endParaRPr lang="en-GB" sz="3400" dirty="0"/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400" dirty="0" smtClean="0"/>
              <a:t>To stop the temperature rising above any specific threshold </a:t>
            </a:r>
            <a:r>
              <a:rPr lang="en-GB" sz="3400" dirty="0" smtClean="0">
                <a:sym typeface="Symbol" panose="05050102010706020507" pitchFamily="18" charset="2"/>
              </a:rPr>
              <a:t>means  </a:t>
            </a:r>
            <a:r>
              <a:rPr lang="en-GB" sz="3400" dirty="0" smtClean="0">
                <a:sym typeface="Symbol" panose="05050102010706020507" pitchFamily="18" charset="2"/>
              </a:rPr>
              <a:t>a limit to total GHG emissions.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sym typeface="Symbol" panose="05050102010706020507" pitchFamily="18" charset="2"/>
              </a:rPr>
              <a:t>This amount is called the Carbon Budget. </a:t>
            </a:r>
            <a:endParaRPr lang="en-GB" sz="3400" dirty="0" smtClean="0">
              <a:sym typeface="Symbol" panose="05050102010706020507" pitchFamily="18" charset="2"/>
            </a:endParaRP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400" dirty="0" smtClean="0">
                <a:sym typeface="Symbol" panose="05050102010706020507" pitchFamily="18" charset="2"/>
              </a:rPr>
              <a:t>If the carbon budget is used up then any further emissions must be balanced by removing CO</a:t>
            </a:r>
            <a:r>
              <a:rPr lang="en-GB" sz="3400" baseline="-25000" dirty="0" smtClean="0">
                <a:sym typeface="Symbol" panose="05050102010706020507" pitchFamily="18" charset="2"/>
              </a:rPr>
              <a:t>2</a:t>
            </a:r>
            <a:r>
              <a:rPr lang="en-GB" sz="3400" dirty="0" smtClean="0">
                <a:sym typeface="Symbol" panose="05050102010706020507" pitchFamily="18" charset="2"/>
              </a:rPr>
              <a:t> from </a:t>
            </a:r>
            <a:r>
              <a:rPr lang="en-GB" sz="3400" dirty="0">
                <a:sym typeface="Symbol" panose="05050102010706020507" pitchFamily="18" charset="2"/>
              </a:rPr>
              <a:t>the atmosphere at the same rate as it is put </a:t>
            </a:r>
            <a:r>
              <a:rPr lang="en-GB" sz="3400" dirty="0" smtClean="0">
                <a:sym typeface="Symbol" panose="05050102010706020507" pitchFamily="18" charset="2"/>
              </a:rPr>
              <a:t>in: “Net Zero Emissions</a:t>
            </a:r>
            <a:r>
              <a:rPr lang="en-GB" sz="3400" dirty="0" smtClean="0">
                <a:sym typeface="Symbol" panose="05050102010706020507" pitchFamily="18" charset="2"/>
              </a:rPr>
              <a:t>”.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400" dirty="0" smtClean="0">
                <a:sym typeface="Symbol" panose="05050102010706020507" pitchFamily="18" charset="2"/>
              </a:rPr>
              <a:t>To keep warming below </a:t>
            </a:r>
            <a:r>
              <a:rPr lang="en-GB" sz="3400" dirty="0"/>
              <a:t>1.5</a:t>
            </a:r>
            <a:r>
              <a:rPr lang="en-GB" sz="3400" dirty="0">
                <a:sym typeface="Symbol" panose="05050102010706020507" pitchFamily="18" charset="2"/>
              </a:rPr>
              <a:t></a:t>
            </a:r>
            <a:r>
              <a:rPr lang="en-GB" sz="3400" dirty="0" smtClean="0">
                <a:sym typeface="Symbol" panose="05050102010706020507" pitchFamily="18" charset="2"/>
              </a:rPr>
              <a:t>C </a:t>
            </a:r>
            <a:r>
              <a:rPr lang="en-GB" sz="3400" dirty="0">
                <a:sym typeface="Symbol" panose="05050102010706020507" pitchFamily="18" charset="2"/>
              </a:rPr>
              <a:t>above pre-industrial </a:t>
            </a:r>
            <a:r>
              <a:rPr lang="en-GB" sz="3400" dirty="0" smtClean="0">
                <a:sym typeface="Symbol" panose="05050102010706020507" pitchFamily="18" charset="2"/>
              </a:rPr>
              <a:t>means reducing emissions to net zero by about 2050.</a:t>
            </a:r>
            <a:endParaRPr lang="en-GB" sz="34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10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860" y="-16916"/>
            <a:ext cx="10515600" cy="1325563"/>
          </a:xfrm>
        </p:spPr>
        <p:txBody>
          <a:bodyPr/>
          <a:lstStyle/>
          <a:p>
            <a:r>
              <a:rPr lang="en-GB" b="1" dirty="0" smtClean="0"/>
              <a:t>What is Climate?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083860" y="1178773"/>
            <a:ext cx="10408693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dirty="0" smtClean="0"/>
              <a:t>The average weather conditions in an area.</a:t>
            </a:r>
          </a:p>
          <a:p>
            <a:pPr>
              <a:spcAft>
                <a:spcPts val="500"/>
              </a:spcAft>
            </a:pPr>
            <a:r>
              <a:rPr lang="en-GB" sz="3200" dirty="0" smtClean="0"/>
              <a:t>	e.g. 30-year averages of temperature, humidity, rainfall, 	cloudiness, pressure, wind in Birmingham area.</a:t>
            </a:r>
          </a:p>
          <a:p>
            <a:pPr>
              <a:spcAft>
                <a:spcPts val="500"/>
              </a:spcAft>
            </a:pPr>
            <a:r>
              <a:rPr lang="en-GB" sz="3200" dirty="0" smtClean="0"/>
              <a:t>Also variability in those conditions.</a:t>
            </a:r>
          </a:p>
          <a:p>
            <a:pPr>
              <a:spcAft>
                <a:spcPts val="500"/>
              </a:spcAft>
            </a:pPr>
            <a:r>
              <a:rPr lang="en-GB" sz="3200" dirty="0"/>
              <a:t>	</a:t>
            </a:r>
            <a:r>
              <a:rPr lang="en-GB" sz="3200" dirty="0" smtClean="0"/>
              <a:t>e.g. frequency of exceeding specific extreme values.</a:t>
            </a:r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3860" y="3905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What is Climate Change?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083859" y="5039671"/>
            <a:ext cx="10408693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dirty="0" smtClean="0"/>
              <a:t>A long-term shift in those conditions.</a:t>
            </a:r>
          </a:p>
          <a:p>
            <a:pPr>
              <a:spcAft>
                <a:spcPts val="500"/>
              </a:spcAft>
            </a:pPr>
            <a:r>
              <a:rPr lang="en-GB" sz="3200" dirty="0" smtClean="0"/>
              <a:t>	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91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859" y="-16916"/>
            <a:ext cx="10871579" cy="1325563"/>
          </a:xfrm>
        </p:spPr>
        <p:txBody>
          <a:bodyPr/>
          <a:lstStyle/>
          <a:p>
            <a:r>
              <a:rPr lang="en-GB" b="1" dirty="0" smtClean="0"/>
              <a:t>How do we know if/when climate has changed?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083860" y="1225689"/>
            <a:ext cx="104086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200" dirty="0" smtClean="0"/>
              <a:t>Records are carefully compiled from many sources including: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Satellite measurements since 1970s.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Instrumental measurements from across the globe since about 1850.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Indicators in tree rings, corals, stalagmites and stalactites</a:t>
            </a:r>
            <a:r>
              <a:rPr lang="en-GB" sz="3200" dirty="0"/>
              <a:t> </a:t>
            </a:r>
            <a:r>
              <a:rPr lang="en-GB" sz="3200" dirty="0" smtClean="0"/>
              <a:t>over </a:t>
            </a:r>
            <a:r>
              <a:rPr lang="en-GB" sz="3200" dirty="0"/>
              <a:t>thousands of </a:t>
            </a:r>
            <a:r>
              <a:rPr lang="en-GB" sz="3200" dirty="0" smtClean="0"/>
              <a:t>years.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Trapped air in polar ice cores over </a:t>
            </a:r>
            <a:r>
              <a:rPr lang="en-GB" sz="3200" dirty="0"/>
              <a:t>hundreds of thousands of </a:t>
            </a:r>
            <a:r>
              <a:rPr lang="en-GB" sz="3200" dirty="0" smtClean="0"/>
              <a:t>years.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Records in ocean sediments over </a:t>
            </a:r>
            <a:r>
              <a:rPr lang="en-GB" sz="3200" dirty="0"/>
              <a:t>millions of </a:t>
            </a:r>
            <a:r>
              <a:rPr lang="en-GB" sz="3200" dirty="0" smtClean="0"/>
              <a:t>years.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830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58493" y="1161528"/>
            <a:ext cx="11062643" cy="6234699"/>
            <a:chOff x="-34109" y="637272"/>
            <a:chExt cx="11062643" cy="6234699"/>
          </a:xfrm>
        </p:grpSpPr>
        <p:grpSp>
          <p:nvGrpSpPr>
            <p:cNvPr id="12" name="Group 11"/>
            <p:cNvGrpSpPr/>
            <p:nvPr/>
          </p:nvGrpSpPr>
          <p:grpSpPr>
            <a:xfrm>
              <a:off x="2254648" y="637272"/>
              <a:ext cx="8773886" cy="6234699"/>
              <a:chOff x="2633307" y="-138864"/>
              <a:chExt cx="6449495" cy="4583317"/>
            </a:xfrm>
          </p:grpSpPr>
          <p:pic>
            <p:nvPicPr>
              <p:cNvPr id="3" name="Picture 2" descr="https://www.metoffice.gov.uk/binaries/content/gallery/mohippo/images/research/global-temperature-2018/resnews_figure_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076"/>
              <a:stretch/>
            </p:blipFill>
            <p:spPr bwMode="auto">
              <a:xfrm>
                <a:off x="2633307" y="-138864"/>
                <a:ext cx="6429375" cy="4316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2653427" y="3275051"/>
                <a:ext cx="6429375" cy="1025251"/>
                <a:chOff x="2718741" y="3710479"/>
                <a:chExt cx="6429375" cy="1025251"/>
              </a:xfrm>
            </p:grpSpPr>
            <p:pic>
              <p:nvPicPr>
                <p:cNvPr id="5" name="Picture 2" descr="https://www.metoffice.gov.uk/binaries/content/gallery/mohippo/images/research/global-temperature-2018/resnews_figure_1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524"/>
                <a:stretch/>
              </p:blipFill>
              <p:spPr bwMode="auto">
                <a:xfrm>
                  <a:off x="2718741" y="3888262"/>
                  <a:ext cx="6429375" cy="847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2780271" y="3710479"/>
                  <a:ext cx="18473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756110" y="3798122"/>
                <a:ext cx="621577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:endParaRPr lang="en-GB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-34109" y="2010447"/>
              <a:ext cx="2536373" cy="27853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500" dirty="0" smtClean="0"/>
                <a:t>1 </a:t>
              </a:r>
              <a:r>
                <a:rPr lang="en-GB" sz="2500" dirty="0" smtClean="0">
                  <a:sym typeface="Symbol" panose="05050102010706020507" pitchFamily="18" charset="2"/>
                </a:rPr>
                <a:t>C warmer  </a:t>
              </a:r>
              <a:endParaRPr lang="en-GB" sz="2500" dirty="0" smtClean="0"/>
            </a:p>
            <a:p>
              <a:pPr algn="r"/>
              <a:endParaRPr lang="en-GB" sz="2500" dirty="0" smtClean="0"/>
            </a:p>
            <a:p>
              <a:pPr algn="r"/>
              <a:endParaRPr lang="en-GB" sz="2500" dirty="0"/>
            </a:p>
            <a:p>
              <a:pPr algn="r"/>
              <a:endParaRPr lang="en-GB" sz="2500" dirty="0" smtClean="0"/>
            </a:p>
            <a:p>
              <a:pPr algn="r"/>
              <a:endParaRPr lang="en-GB" sz="2500" dirty="0"/>
            </a:p>
            <a:p>
              <a:pPr algn="r"/>
              <a:r>
                <a:rPr lang="en-GB" sz="2500" dirty="0"/>
                <a:t>A</a:t>
              </a:r>
              <a:r>
                <a:rPr lang="en-GB" sz="2500" dirty="0" smtClean="0"/>
                <a:t>verage value during 1800s  </a:t>
              </a:r>
              <a:endParaRPr lang="en-GB" sz="25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7613" y="1509075"/>
              <a:ext cx="721672" cy="43242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500" dirty="0" smtClean="0"/>
                <a:t>   </a:t>
              </a:r>
            </a:p>
            <a:p>
              <a:r>
                <a:rPr lang="en-GB" sz="2500" dirty="0"/>
                <a:t> </a:t>
              </a:r>
              <a:r>
                <a:rPr lang="en-GB" sz="2500" dirty="0" smtClean="0"/>
                <a:t>  __</a:t>
              </a:r>
            </a:p>
            <a:p>
              <a:endParaRPr lang="en-GB" sz="2500" dirty="0"/>
            </a:p>
            <a:p>
              <a:endParaRPr lang="en-GB" sz="2500" dirty="0" smtClean="0"/>
            </a:p>
            <a:p>
              <a:endParaRPr lang="en-GB" sz="2500" dirty="0" smtClean="0"/>
            </a:p>
            <a:p>
              <a:endParaRPr lang="en-GB" sz="2500" dirty="0"/>
            </a:p>
            <a:p>
              <a:endParaRPr lang="en-GB" sz="2500" dirty="0" smtClean="0"/>
            </a:p>
            <a:p>
              <a:r>
                <a:rPr lang="en-GB" sz="2500" dirty="0" smtClean="0"/>
                <a:t>   __</a:t>
              </a:r>
            </a:p>
            <a:p>
              <a:endParaRPr lang="en-GB" sz="2500" dirty="0"/>
            </a:p>
            <a:p>
              <a:endParaRPr lang="en-GB" sz="2500" dirty="0" smtClean="0"/>
            </a:p>
            <a:p>
              <a:endParaRPr lang="en-GB" sz="25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04" y="268224"/>
            <a:ext cx="10515600" cy="187821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Global average temperature measurements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90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624" y="0"/>
            <a:ext cx="7972262" cy="1325563"/>
          </a:xfrm>
        </p:spPr>
        <p:txBody>
          <a:bodyPr/>
          <a:lstStyle/>
          <a:p>
            <a:r>
              <a:rPr lang="en-GB" b="1" dirty="0" smtClean="0"/>
              <a:t>The Greenhouse Effect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653"/>
          <a:stretch/>
        </p:blipFill>
        <p:spPr>
          <a:xfrm>
            <a:off x="-4245" y="1436075"/>
            <a:ext cx="9462392" cy="5448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6914" y="563818"/>
            <a:ext cx="2417550" cy="499368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defTabSz="914378"/>
            <a:r>
              <a:rPr lang="en-GB" sz="3200" dirty="0"/>
              <a:t>I</a:t>
            </a:r>
            <a:r>
              <a:rPr lang="en-GB" sz="3200" dirty="0" smtClean="0"/>
              <a:t>mportant for our </a:t>
            </a:r>
            <a:r>
              <a:rPr lang="en-GB" sz="3200" dirty="0"/>
              <a:t>natural </a:t>
            </a:r>
          </a:p>
          <a:p>
            <a:pPr defTabSz="914378"/>
            <a:r>
              <a:rPr lang="en-GB" sz="3200" dirty="0" smtClean="0">
                <a:latin typeface="Calibri"/>
              </a:rPr>
              <a:t>climate, making the surface about 30</a:t>
            </a:r>
            <a:r>
              <a:rPr lang="en-GB" sz="3200" dirty="0" smtClean="0">
                <a:latin typeface="Calibri"/>
                <a:sym typeface="Symbol" panose="05050102010706020507" pitchFamily="18" charset="2"/>
              </a:rPr>
              <a:t>C warmer than it would be were there no atmosphere</a:t>
            </a:r>
            <a:r>
              <a:rPr lang="en-GB" sz="3200" dirty="0" smtClean="0">
                <a:latin typeface="Calibri"/>
              </a:rPr>
              <a:t>.</a:t>
            </a:r>
            <a:endParaRPr lang="en-GB" sz="3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2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Factors which force climate to change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3141" y="1281953"/>
            <a:ext cx="4949718" cy="154658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defTabSz="914378"/>
            <a:r>
              <a:rPr lang="en-GB" sz="3200" dirty="0" smtClean="0">
                <a:latin typeface="Calibri"/>
              </a:rPr>
              <a:t>Natural:</a:t>
            </a:r>
            <a:endParaRPr lang="en-GB" sz="3200" dirty="0">
              <a:latin typeface="Calibri"/>
            </a:endParaRPr>
          </a:p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/>
              </a:rPr>
              <a:t>volcanic eruptions</a:t>
            </a:r>
            <a:endParaRPr lang="en-GB" sz="3200" dirty="0">
              <a:latin typeface="Calibri"/>
            </a:endParaRPr>
          </a:p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/>
              </a:rPr>
              <a:t>solar radiation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9141" y="1280834"/>
            <a:ext cx="4949718" cy="203903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defTabSz="914378"/>
            <a:r>
              <a:rPr lang="en-GB" sz="3200" dirty="0" smtClean="0">
                <a:latin typeface="Calibri"/>
              </a:rPr>
              <a:t>Humans:</a:t>
            </a:r>
            <a:endParaRPr lang="en-GB" sz="3200" dirty="0">
              <a:latin typeface="Calibri"/>
            </a:endParaRPr>
          </a:p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/>
              </a:rPr>
              <a:t>greenhouse gas emissions</a:t>
            </a:r>
            <a:endParaRPr lang="en-GB" sz="3200" dirty="0">
              <a:latin typeface="Calibri"/>
            </a:endParaRPr>
          </a:p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/>
              <a:t>industrial pollution</a:t>
            </a:r>
          </a:p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 smtClean="0"/>
              <a:t>agriculture and land use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73030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Responses which can reduce or enhance the initial warming (or cooling)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080379" y="460069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 smtClean="0"/>
              <a:t>changes in humidity, clouds and ice</a:t>
            </a:r>
          </a:p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 smtClean="0"/>
              <a:t>heat </a:t>
            </a:r>
            <a:r>
              <a:rPr lang="en-GB" sz="3200" dirty="0"/>
              <a:t>storage by oceans</a:t>
            </a:r>
          </a:p>
          <a:p>
            <a:pPr marL="342900" indent="-342900" defTabSz="914378">
              <a:buFont typeface="Arial" panose="020B0604020202020204" pitchFamily="34" charset="0"/>
              <a:buChar char="•"/>
            </a:pPr>
            <a:r>
              <a:rPr lang="en-GB" sz="3200" dirty="0" smtClean="0"/>
              <a:t>natural variations &amp; “noise</a:t>
            </a:r>
            <a:r>
              <a:rPr lang="en-GB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4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495" y="237306"/>
            <a:ext cx="4215581" cy="3438142"/>
          </a:xfrm>
        </p:spPr>
        <p:txBody>
          <a:bodyPr>
            <a:normAutofit/>
          </a:bodyPr>
          <a:lstStyle/>
          <a:p>
            <a:r>
              <a:rPr lang="en-GB" b="1" dirty="0"/>
              <a:t>G</a:t>
            </a:r>
            <a:r>
              <a:rPr lang="en-GB" b="1" dirty="0" smtClean="0"/>
              <a:t>reenhouse gas (GHG) global emissions due to human activity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16219" y="367544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IPCC (2014)</a:t>
            </a:r>
            <a:endParaRPr lang="en-GB" dirty="0"/>
          </a:p>
        </p:txBody>
      </p:sp>
      <p:pic>
        <p:nvPicPr>
          <p:cNvPr id="5" name="Picture 2" descr="https://www.epa.gov/sites/production/files/2016-05/global_emissions_gas_201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"/>
          <a:stretch/>
        </p:blipFill>
        <p:spPr bwMode="auto">
          <a:xfrm>
            <a:off x="0" y="0"/>
            <a:ext cx="6894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49" y="0"/>
            <a:ext cx="10515600" cy="1228299"/>
          </a:xfrm>
        </p:spPr>
        <p:txBody>
          <a:bodyPr>
            <a:normAutofit/>
          </a:bodyPr>
          <a:lstStyle/>
          <a:p>
            <a:r>
              <a:rPr lang="en-GB" b="1" dirty="0" smtClean="0"/>
              <a:t>Atmospheric carbon dioxide concentration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515"/>
          <a:stretch/>
        </p:blipFill>
        <p:spPr>
          <a:xfrm>
            <a:off x="1689952" y="1816608"/>
            <a:ext cx="7310086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8288" y="935911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measured on Hawaii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63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43" y="152349"/>
            <a:ext cx="10515600" cy="1325563"/>
          </a:xfrm>
        </p:spPr>
        <p:txBody>
          <a:bodyPr/>
          <a:lstStyle/>
          <a:p>
            <a:r>
              <a:rPr lang="en-GB" b="1" dirty="0" smtClean="0"/>
              <a:t>Atmospheric carbon dioxide concentration</a:t>
            </a:r>
            <a:br>
              <a:rPr lang="en-GB" b="1" dirty="0" smtClean="0"/>
            </a:br>
            <a:r>
              <a:rPr lang="en-GB" b="1" dirty="0" smtClean="0"/>
              <a:t>over the past 800,000 years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477913"/>
            <a:ext cx="9265920" cy="5380088"/>
            <a:chOff x="0" y="1743075"/>
            <a:chExt cx="8953500" cy="5114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43075"/>
              <a:ext cx="8953500" cy="511492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8462596" y="1973873"/>
              <a:ext cx="1210" cy="11842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493369" y="1947496"/>
              <a:ext cx="460131" cy="167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65920" y="1488400"/>
            <a:ext cx="267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Hawaii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measurements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5920" y="2966290"/>
            <a:ext cx="267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Ice core</a:t>
            </a: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measurements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535</Words>
  <Application>Microsoft Office PowerPoint</Application>
  <PresentationFormat>Widescreen</PresentationFormat>
  <Paragraphs>109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Introduction to Climate Change</vt:lpstr>
      <vt:lpstr>What is Climate?</vt:lpstr>
      <vt:lpstr>How do we know if/when climate has changed?</vt:lpstr>
      <vt:lpstr>   Global average temperature measurements   </vt:lpstr>
      <vt:lpstr>The Greenhouse Effect</vt:lpstr>
      <vt:lpstr>Factors which force climate to change</vt:lpstr>
      <vt:lpstr>Greenhouse gas (GHG) global emissions due to human activity</vt:lpstr>
      <vt:lpstr>Atmospheric carbon dioxide concentration</vt:lpstr>
      <vt:lpstr>Atmospheric carbon dioxide concentration over the past 800,000 years</vt:lpstr>
      <vt:lpstr>Carbon dioxide (CO2)</vt:lpstr>
      <vt:lpstr>Greenhouse gases accumulation</vt:lpstr>
      <vt:lpstr>Natural and human impacts on global temperature</vt:lpstr>
      <vt:lpstr>Greenhouse gases and global warming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Haigh, Joanna D</dc:creator>
  <cp:lastModifiedBy>Haigh, Joanna D</cp:lastModifiedBy>
  <cp:revision>76</cp:revision>
  <dcterms:created xsi:type="dcterms:W3CDTF">2019-12-30T13:45:02Z</dcterms:created>
  <dcterms:modified xsi:type="dcterms:W3CDTF">2020-01-15T08:49:22Z</dcterms:modified>
</cp:coreProperties>
</file>