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94" r:id="rId2"/>
    <p:sldMasterId id="2147483838" r:id="rId3"/>
  </p:sldMasterIdLst>
  <p:notesMasterIdLst>
    <p:notesMasterId r:id="rId24"/>
  </p:notesMasterIdLst>
  <p:sldIdLst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</p:sldIdLst>
  <p:sldSz cx="9144000" cy="5143500" type="screen16x9"/>
  <p:notesSz cx="6858000" cy="9144000"/>
  <p:defaultTextStyle>
    <a:defPPr>
      <a:defRPr lang="en-US"/>
    </a:defPPr>
    <a:lvl1pPr marL="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5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9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02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771" autoAdjust="0"/>
  </p:normalViewPr>
  <p:slideViewPr>
    <p:cSldViewPr snapToGrid="0" snapToObjects="1">
      <p:cViewPr>
        <p:scale>
          <a:sx n="64" d="100"/>
          <a:sy n="64" d="100"/>
        </p:scale>
        <p:origin x="3544" y="1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Obesity in Uk 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67-4E60-A819-1ABC0C651A3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167-4E60-A819-1ABC0C651A3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167-4E60-A819-1ABC0C651A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Overweight</c:v>
                </c:pt>
                <c:pt idx="1">
                  <c:v>Obese</c:v>
                </c:pt>
                <c:pt idx="2">
                  <c:v>Normal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62.0</c:v>
                </c:pt>
                <c:pt idx="1">
                  <c:v>25.0</c:v>
                </c:pt>
                <c:pt idx="2">
                  <c:v>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67-4E60-A819-1ABC0C651A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9492451978535"/>
          <c:y val="0.290675371742494"/>
          <c:w val="0.241399267766688"/>
          <c:h val="0.35939485302827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5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4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9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2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6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457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Squeezes farmer incomes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Reduces farmer’s control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Limits innovation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Waters down social responsibility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Risks to environment &amp; health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Controls information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labour abuses</a:t>
            </a:r>
          </a:p>
          <a:p>
            <a:r>
              <a:rPr lang="en-GB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Shapes countries’ policies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B22A4-2E9B-4F24-BE4B-2E222A35DBB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832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647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9" y="830283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55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55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55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65" tIns="34289" rIns="68565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65" tIns="34289" rIns="68565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94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11" y="11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>
            <a:lvl1pPr marL="0" indent="-269945">
              <a:buFont typeface="+mj-lt"/>
              <a:buAutoNum type="arabicPeriod"/>
              <a:defRPr/>
            </a:lvl1pPr>
            <a:lvl2pPr marL="539879" indent="-269945">
              <a:buFont typeface="+mj-lt"/>
              <a:buAutoNum type="arabicPeriod"/>
              <a:defRPr/>
            </a:lvl2pPr>
            <a:lvl3pPr marL="809820" indent="-269945">
              <a:buFont typeface="+mj-lt"/>
              <a:buAutoNum type="arabicPeriod"/>
              <a:defRPr/>
            </a:lvl3pPr>
            <a:lvl4pPr marL="1079757" indent="-269945">
              <a:buFont typeface="+mj-lt"/>
              <a:buAutoNum type="arabicPeriod"/>
              <a:defRPr/>
            </a:lvl4pPr>
            <a:lvl5pPr marL="1349702" indent="-269945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rtlCol="0" anchor="ctr"/>
          <a:lstStyle/>
          <a:p>
            <a:pPr algn="ctr" defTabSz="685647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11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11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11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3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 defTabSz="68563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65" tIns="34289" rIns="68565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6"/>
            <a:ext cx="5828109" cy="1128713"/>
          </a:xfrm>
          <a:prstGeom prst="rect">
            <a:avLst/>
          </a:prstGeom>
        </p:spPr>
        <p:txBody>
          <a:bodyPr lIns="68565" tIns="34289" rIns="68565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30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34161-0EDF-4F3F-80E5-CE63C0476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CB3A24-C10B-4A3F-A5D0-5C8C4488A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5FB168-0E78-4D64-ABEE-FA2F2DB0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3363B0-FF42-4011-BDDC-7D604AD35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339EAB-28D8-4930-B187-B2EA7BF0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084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4B548-D453-401A-A416-791872F43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EF7FBD-9693-42A9-AAE9-36875520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26B51F-3847-4551-AEDC-F42318D2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35C27E-DBB3-45B7-8A76-387C5554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0EE18F-495C-48AB-9324-0CB91AF7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359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B84F7-7D2E-41B2-B613-A7748170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FDF9BD-D76A-4879-BDBB-80F86DBB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03974-1697-4F7C-9EE2-3D25CEB4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3BF9FE-B2C7-4CF9-8C02-A6E860D8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2DFC12-CF23-495C-9FAA-BBFB329F0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69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57CD4-49FF-465C-B410-BC579207E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81D10-5C17-4D9A-BD6B-AD57FDC6D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397B72-CE8C-4F47-B385-480FABA96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FB64E1-6FBA-4E50-8A02-D887BF0C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E4D29C-7470-4E2F-8452-7EC70569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58FFB0-E2BB-4015-97D5-324020FA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05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83CFA-989C-48E5-A3B2-03A93E21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2FC156-0AF2-410B-BF84-8F7B7179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55FFE9-17A7-49A7-9B7B-6F7B9038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69A829D-9435-4D93-969B-2D062B90D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7A4E0A-B69E-4B56-B24D-4CDB871B4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037479-A935-4530-A9ED-DED37D8C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CE97E1-52D2-47D7-BE26-23A956C7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2C4553-8367-4B2B-9324-88117C91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3864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B51185-1352-4AB7-812C-FBCF5BA5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972961-65EA-47EE-BC51-C954EFD0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9A27DE-E135-4288-8C2D-3F39AB37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F0A911-FF67-414E-8539-7B0985A4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839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571B30-2425-4D68-8686-4A8C6519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16A6A7-5AD2-401E-A22C-D4C4547B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9742D0-5481-475E-AED7-0667CBFD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925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47747-3562-4512-9666-B3CBA0B3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9D828-4A97-47C0-9883-BACD57A0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0EEC41-984F-4540-A89D-9877C2DC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54FCBA-DE66-4C0B-934C-EEDA58D05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7C3765-6265-4F3B-90E8-E8573A18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322EB2-3BB2-4538-A9E8-B24015E4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992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A63FEB-38CD-4E12-8266-338D49A9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DF18DA4-3B76-4228-BF71-6159995C2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1F9240-6B31-4F8E-83A7-06C7021BB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06E5B-6298-4394-8C3D-01CAFC71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BF12E-2243-4A3A-AC00-530A1E5D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11FEF5-318B-4E57-8717-3485CBC1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3681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A41AF-4B99-4B89-B20C-2478AB2B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77385E-6015-4E08-B630-803092CFB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D619D5-2D59-465F-9BC5-80449203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733CAA-14E5-4E2E-AC00-9FFD1FF6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E80FF-4DA8-435D-A7E8-8D617582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0837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41D24C-B9FC-4317-B305-5609E6F78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DF27B6-1DF2-4638-8C15-68AAE9CDB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1D69B-53B7-4BCE-8DFE-A38DFDA7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7098A3-C8AE-42E6-B75A-8C7675D2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9CBA6D-28C7-4BA3-8266-01AAD47B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048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9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47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647"/>
            <a:r>
              <a:rPr lang="en-AU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647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647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55" indent="-202455" algn="l" defTabSz="685647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10" indent="-202455" algn="l" defTabSz="685647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365" indent="-202455" algn="l" defTabSz="685647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820" indent="-202455" algn="l" defTabSz="685647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275" indent="-202455" algn="l" defTabSz="685647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63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10" indent="-202450" algn="l" defTabSz="685630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895" indent="-202450" algn="l" defTabSz="685630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840" indent="-202450" algn="l" defTabSz="68563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789" indent="-202450" algn="l" defTabSz="685630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730" indent="-202450" algn="l" defTabSz="68563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401807-34EB-4655-9DCA-F20EF3FF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EB6555-5137-47B5-8D14-84E4BB09F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CFB12D-931A-4431-B3C3-2E8349016B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220F87E6-92E2-D746-9FE4-0D9C1CDCC0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715"/>
              <a:t>2/11/20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4AE4FE-3823-4935-8DF6-6C5A7964C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D84E80-849F-4C07-BFEF-D1CE3F893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/>
            <a:fld id="{07C9867C-75B9-D64E-A21B-CC7890A9FB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71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52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ylent_(meal_replacement)" TargetMode="External"/><Relationship Id="rId4" Type="http://schemas.openxmlformats.org/officeDocument/2006/relationships/image" Target="../media/image36.jpg"/><Relationship Id="rId5" Type="http://schemas.openxmlformats.org/officeDocument/2006/relationships/hyperlink" Target="https://futurism.com/tackling-challenge-texture-lab-grown-meat/" TargetMode="External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7.png"/><Relationship Id="rId3" Type="http://schemas.openxmlformats.org/officeDocument/2006/relationships/hyperlink" Target="https://medium.com/@ASH_LDN/the-tobacco-industry-and-the-un-sustainable-development-goals-fb1eb61dfe6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5" Type="http://schemas.openxmlformats.org/officeDocument/2006/relationships/hyperlink" Target="https://elizapples.com/tag/silvopasture/" TargetMode="External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hyperlink" Target="https://commons.wikimedia.org/wiki/File:River_Wye,_Hay_on_Wye_-_geograph.org.uk_-_277910.jpg" TargetMode="External"/><Relationship Id="rId7" Type="http://schemas.openxmlformats.org/officeDocument/2006/relationships/image" Target="../media/image50.jpg"/><Relationship Id="rId8" Type="http://schemas.openxmlformats.org/officeDocument/2006/relationships/image" Target="../media/image51.jp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9" Type="http://schemas.openxmlformats.org/officeDocument/2006/relationships/hyperlink" Target="http://choosehelp.com/news/neuroscience/junk-food-diet-causes-2018drug-addiction2019-like-changes-in-the-brain.html" TargetMode="External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28.jpeg"/><Relationship Id="rId5" Type="http://schemas.openxmlformats.org/officeDocument/2006/relationships/hyperlink" Target="https://policypress.wordpress.com/2016/12/09/foodbanks-social-justice-and-why-we-need-a-new-conversation-about-poverty/" TargetMode="External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C3FA2DA-F427-4C08-B822-EA436F525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33056" r="12778" b="31302"/>
          <a:stretch/>
        </p:blipFill>
        <p:spPr>
          <a:xfrm>
            <a:off x="6310106" y="65325"/>
            <a:ext cx="2833894" cy="131017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6F7CA6A-F57B-4B9F-AF5F-0F8F6AC5F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1" y="217726"/>
            <a:ext cx="1650976" cy="115777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FD9EA5C-505E-4A6E-910E-C5845BD1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5741"/>
            <a:ext cx="9144000" cy="307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7BE7E7-4E10-46BD-B6CF-DBB2C8602FF9}"/>
              </a:ext>
            </a:extLst>
          </p:cNvPr>
          <p:cNvSpPr txBox="1"/>
          <p:nvPr/>
        </p:nvSpPr>
        <p:spPr>
          <a:xfrm>
            <a:off x="0" y="1350607"/>
            <a:ext cx="9144000" cy="715580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 defTabSz="685698"/>
            <a:r>
              <a:rPr lang="en-GB" sz="2100" dirty="0">
                <a:solidFill>
                  <a:srgbClr val="53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Future in the Land</a:t>
            </a:r>
          </a:p>
          <a:p>
            <a:pPr algn="ctr" defTabSz="685698"/>
            <a:r>
              <a:rPr lang="en-GB" sz="2100" i="1" dirty="0">
                <a:solidFill>
                  <a:srgbClr val="532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 and practical change for food, farming and the countryside </a:t>
            </a:r>
          </a:p>
        </p:txBody>
      </p:sp>
    </p:spTree>
    <p:extLst>
      <p:ext uri="{BB962C8B-B14F-4D97-AF65-F5344CB8AC3E}">
        <p14:creationId xmlns:p14="http://schemas.microsoft.com/office/powerpoint/2010/main" val="36367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880DD-DF57-4E9C-9869-863BEDEC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4529"/>
            <a:ext cx="7886700" cy="712581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Or… hyper processed food grown in labs or in your own home </a:t>
            </a:r>
          </a:p>
        </p:txBody>
      </p:sp>
      <p:pic>
        <p:nvPicPr>
          <p:cNvPr id="7" name="Content Placeholder 6" descr="A close up of a bottle of wine&#10;&#10;Description generated with high confidence">
            <a:extLst>
              <a:ext uri="{FF2B5EF4-FFF2-40B4-BE49-F238E27FC236}">
                <a16:creationId xmlns:a16="http://schemas.microsoft.com/office/drawing/2014/main" xmlns="" id="{EBF8A6CB-92CF-4A52-8F5F-FCE184559D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8650" y="1671572"/>
            <a:ext cx="3886200" cy="265880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B367CB6B-615A-4FEA-978B-D42480F415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703887" y="1705571"/>
            <a:ext cx="3736730" cy="2590800"/>
          </a:xfrm>
        </p:spPr>
      </p:pic>
    </p:spTree>
    <p:extLst>
      <p:ext uri="{BB962C8B-B14F-4D97-AF65-F5344CB8AC3E}">
        <p14:creationId xmlns:p14="http://schemas.microsoft.com/office/powerpoint/2010/main" val="2514582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A067C-4D39-40C2-B00B-D145A2712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It’s all connected…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D13773D-DD71-4A01-9C2B-581B9F97F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8657" y="994798"/>
            <a:ext cx="7979675" cy="3637931"/>
          </a:xfrm>
        </p:spPr>
      </p:pic>
    </p:spTree>
    <p:extLst>
      <p:ext uri="{BB962C8B-B14F-4D97-AF65-F5344CB8AC3E}">
        <p14:creationId xmlns:p14="http://schemas.microsoft.com/office/powerpoint/2010/main" val="303377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xmlns="" id="{203FE26E-B491-4210-B5FD-0D82D7E56E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22326" y="1823214"/>
            <a:ext cx="4114064" cy="3457852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7" name="Picture 14" descr="A close up of a mans face&#10;&#10;Description generated with high confidence">
            <a:extLst>
              <a:ext uri="{FF2B5EF4-FFF2-40B4-BE49-F238E27FC236}">
                <a16:creationId xmlns:a16="http://schemas.microsoft.com/office/drawing/2014/main" xmlns="" id="{3B37BAF8-EA97-496B-9DF6-3D53B6A19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Content Placeholder 7" descr="A group of cattle grazing on a lush green field&#10;&#10;Description generated with very high confidence">
            <a:extLst>
              <a:ext uri="{FF2B5EF4-FFF2-40B4-BE49-F238E27FC236}">
                <a16:creationId xmlns:a16="http://schemas.microsoft.com/office/drawing/2014/main" xmlns="" id="{8001B433-0586-434D-ADF1-641102B8BA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-1"/>
          <a:stretch/>
        </p:blipFill>
        <p:spPr>
          <a:xfrm>
            <a:off x="4664581" y="7"/>
            <a:ext cx="3411650" cy="1960775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8F79FA48-35D8-41FF-BE02-D5931DA0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46" y="602218"/>
            <a:ext cx="3967946" cy="1090538"/>
          </a:xfr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Agroecology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62A3EAD-0000-4028-B9CC-ABE0B91D8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246" y="1503130"/>
            <a:ext cx="4425690" cy="3042605"/>
          </a:xfrm>
        </p:spPr>
        <p:txBody>
          <a:bodyPr vert="horz" lIns="68571" tIns="34289" rIns="68571" bIns="34289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comprehensive approach to food and farming, in harmony with nature, better for the climate, our health and wellbeing, sustainable and fair for everyone on the planet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/>
            <a:endParaRPr lang="en-US" sz="15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95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5872B7-050E-4D9F-A4F9-2F4882DB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food is every body’s business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FCB4055D-9E47-440D-9BBB-725151B467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Level the playing field with </a:t>
            </a:r>
          </a:p>
          <a:p>
            <a:pPr fontAlgn="base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 restrictions on producing and marketing unhealthy foods</a:t>
            </a:r>
          </a:p>
          <a:p>
            <a:pPr fontAlgn="base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healthier high streets</a:t>
            </a:r>
          </a:p>
          <a:p>
            <a:pPr fontAlgn="base"/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measures to stop concentrations of power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DE7285-0AD0-4A65-8701-D4BA430AB7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Government and councils use their buying power for healthy sustainable UK food in schools, hospitals, prisons</a:t>
            </a:r>
          </a:p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Use more fruit, veg, nuts and pulses in everyday foods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751296DC-3CD3-44C1-9CC7-9CEC634A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27" y="4260691"/>
            <a:ext cx="2962275" cy="842963"/>
          </a:xfrm>
          <a:prstGeom prst="rect">
            <a:avLst/>
          </a:prstGeom>
        </p:spPr>
      </p:pic>
      <p:pic>
        <p:nvPicPr>
          <p:cNvPr id="9" name="Picture 8" descr="A plate of food on a table&#10;&#10;Description generated with very high confidence">
            <a:extLst>
              <a:ext uri="{FF2B5EF4-FFF2-40B4-BE49-F238E27FC236}">
                <a16:creationId xmlns:a16="http://schemas.microsoft.com/office/drawing/2014/main" xmlns="" id="{FA2CC616-5045-4BAF-ABA6-5F7A4F2D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40473" y="2418569"/>
            <a:ext cx="1577365" cy="305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DE3E28-7228-E644-8906-1A38E9146F27}"/>
              </a:ext>
            </a:extLst>
          </p:cNvPr>
          <p:cNvGrpSpPr/>
          <p:nvPr/>
        </p:nvGrpSpPr>
        <p:grpSpPr>
          <a:xfrm>
            <a:off x="6602511" y="4349840"/>
            <a:ext cx="2411621" cy="705801"/>
            <a:chOff x="8408893" y="5723412"/>
            <a:chExt cx="3215495" cy="941068"/>
          </a:xfrm>
        </p:grpSpPr>
        <p:pic>
          <p:nvPicPr>
            <p:cNvPr id="5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C34DC07E-152A-5849-9318-9FF4249A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8893" y="5804052"/>
              <a:ext cx="1846729" cy="8604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74EE21A-F74B-4342-AAAF-B1103D5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0776" y="5853347"/>
              <a:ext cx="1153612" cy="8111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BC02F7C-C756-C14D-946F-FAFD7839A5FC}"/>
                </a:ext>
              </a:extLst>
            </p:cNvPr>
            <p:cNvSpPr txBox="1"/>
            <p:nvPr/>
          </p:nvSpPr>
          <p:spPr>
            <a:xfrm>
              <a:off x="8456388" y="5723412"/>
              <a:ext cx="3168000" cy="410369"/>
            </a:xfrm>
            <a:prstGeom prst="rect">
              <a:avLst/>
            </a:prstGeom>
            <a:solidFill>
              <a:srgbClr val="532A44"/>
            </a:solidFill>
          </p:spPr>
          <p:txBody>
            <a:bodyPr wrap="square" rtlCol="0">
              <a:spAutoFit/>
            </a:bodyPr>
            <a:lstStyle/>
            <a:p>
              <a:pPr defTabSz="685698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8848CE-5896-A347-BD24-176D85A5E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20" y="185475"/>
            <a:ext cx="6407484" cy="3395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9201BDB-993E-4B63-88FD-A4664C7F70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624" y="1574935"/>
            <a:ext cx="3694358" cy="253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6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17F12-27B3-4FB4-8353-04CF78C0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Farming can be a force for change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xmlns="" id="{98D679FC-2EA4-4544-B1E3-51A0B72F9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68016"/>
            <a:ext cx="4247106" cy="336470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ten-year plan for 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-ecology by 2030</a:t>
            </a:r>
          </a:p>
          <a:p>
            <a:pPr marL="0" indent="0" fontAlgn="base">
              <a:buNone/>
            </a:pPr>
            <a:r>
              <a:rPr lang="en-GB" sz="1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trees, restore peatlands, manage wetlands and waterways, restore grassland, grow hedges and habitat corridors, reduce anti-biotics chemicals, improve animal welfare, fair prices</a:t>
            </a:r>
          </a:p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ethical innovations - </a:t>
            </a:r>
            <a:r>
              <a:rPr lang="en-GB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 robots and precision agriculture</a:t>
            </a:r>
          </a:p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&amp; regulate pollution </a:t>
            </a:r>
          </a:p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budgets for carbon &amp; minerals use</a:t>
            </a:r>
          </a:p>
          <a:p>
            <a:pPr marL="0" indent="0" fontAlgn="base">
              <a:buNone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GB" sz="1800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48" indent="-342848" fontAlgn="base">
              <a:buFont typeface="+mj-lt"/>
              <a:buAutoNum type="arabicPeriod"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4470F-262D-4BD0-B9B4-84CAA2E96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758" y="1268016"/>
            <a:ext cx="3861147" cy="336470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UK horticulture – more fruit, vegetables, nuts, pulses, “less &amp; better” meat &amp; dairy from sustainable agriculture</a:t>
            </a:r>
          </a:p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Indoor urban farming uses much less water, less energy, less transport</a:t>
            </a:r>
          </a:p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all crops work; and health impacts unclear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5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AD569AA0-3CC8-44A5-B12E-BE653E63E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463" y="4198398"/>
            <a:ext cx="2962275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74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itfood.eu/media/news/Sustainability_003.jpg">
            <a:extLst>
              <a:ext uri="{FF2B5EF4-FFF2-40B4-BE49-F238E27FC236}">
                <a16:creationId xmlns:a16="http://schemas.microsoft.com/office/drawing/2014/main" xmlns="" id="{646DE5B7-91AB-46B3-ADDD-AA6B0BFA3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74" y="208225"/>
            <a:ext cx="6514546" cy="45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9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eitfood.eu/media/news/Sustainability_002.jpg">
            <a:extLst>
              <a:ext uri="{FF2B5EF4-FFF2-40B4-BE49-F238E27FC236}">
                <a16:creationId xmlns:a16="http://schemas.microsoft.com/office/drawing/2014/main" xmlns="" id="{D76CC086-91C9-45A1-A8C1-E847B3B4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8965" y="224843"/>
            <a:ext cx="6706071" cy="469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8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www.eitfood.eu/media/news/Sustainability_001.jpg">
            <a:extLst>
              <a:ext uri="{FF2B5EF4-FFF2-40B4-BE49-F238E27FC236}">
                <a16:creationId xmlns:a16="http://schemas.microsoft.com/office/drawing/2014/main" xmlns="" id="{5E0DE06E-A4D5-49CA-B000-68630F0A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262" y="307354"/>
            <a:ext cx="6527489" cy="45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8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E228B-A230-40C0-9EA5-EF36A3A4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countryside that works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CE162F-1020-4127-8A55-57D3B1AF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022"/>
            <a:ext cx="7886700" cy="314801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‘land use framework’, to agree how we’ll use land for the benefit of all </a:t>
            </a:r>
          </a:p>
          <a:p>
            <a:pPr marL="0" indent="0" algn="ctr" fontAlgn="base">
              <a:buNone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or forestry?</a:t>
            </a:r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or infrastructure? </a:t>
            </a:r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energy or rewilding?</a:t>
            </a:r>
          </a:p>
          <a:p>
            <a:pPr marL="0" indent="0" algn="ctr" fontAlgn="base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leisure or business?</a:t>
            </a:r>
          </a:p>
          <a:p>
            <a:pPr marL="0" indent="0" fontAlgn="base">
              <a:buNone/>
            </a:pPr>
            <a:endParaRPr lang="en-GB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balanced and fair debate about public value</a:t>
            </a:r>
          </a:p>
        </p:txBody>
      </p:sp>
      <p:pic>
        <p:nvPicPr>
          <p:cNvPr id="4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2CFF4EB2-D07F-4BE0-A991-A4FA6632F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727" y="4300543"/>
            <a:ext cx="2962275" cy="8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DE3E28-7228-E644-8906-1A38E9146F27}"/>
              </a:ext>
            </a:extLst>
          </p:cNvPr>
          <p:cNvGrpSpPr/>
          <p:nvPr/>
        </p:nvGrpSpPr>
        <p:grpSpPr>
          <a:xfrm>
            <a:off x="6602511" y="4349840"/>
            <a:ext cx="2411621" cy="705801"/>
            <a:chOff x="8408893" y="5723412"/>
            <a:chExt cx="3215495" cy="941068"/>
          </a:xfrm>
        </p:grpSpPr>
        <p:pic>
          <p:nvPicPr>
            <p:cNvPr id="5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C34DC07E-152A-5849-9318-9FF4249A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8893" y="5804052"/>
              <a:ext cx="1846729" cy="8604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74EE21A-F74B-4342-AAAF-B1103D5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0776" y="5853347"/>
              <a:ext cx="1153612" cy="8111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BC02F7C-C756-C14D-946F-FAFD7839A5FC}"/>
                </a:ext>
              </a:extLst>
            </p:cNvPr>
            <p:cNvSpPr txBox="1"/>
            <p:nvPr/>
          </p:nvSpPr>
          <p:spPr>
            <a:xfrm>
              <a:off x="8456388" y="5723412"/>
              <a:ext cx="3168000" cy="410369"/>
            </a:xfrm>
            <a:prstGeom prst="rect">
              <a:avLst/>
            </a:prstGeom>
            <a:solidFill>
              <a:srgbClr val="532A44"/>
            </a:solidFill>
          </p:spPr>
          <p:txBody>
            <a:bodyPr wrap="square" rtlCol="0">
              <a:spAutoFit/>
            </a:bodyPr>
            <a:lstStyle/>
            <a:p>
              <a:pPr defTabSz="685698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43E02A-0EA0-4B4C-9458-14780ED9EE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85" y="191866"/>
            <a:ext cx="3475599" cy="1682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F4A678-3258-4B64-843F-25B87E5AD9D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64" y="191865"/>
            <a:ext cx="4004036" cy="1682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107245-E0E5-4381-AD9B-84A7226385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85" y="3111999"/>
            <a:ext cx="3475599" cy="183964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6D65B515-38C8-4091-B9B3-37FD24E8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84" y="2030083"/>
            <a:ext cx="8252325" cy="994172"/>
          </a:xfrm>
        </p:spPr>
        <p:txBody>
          <a:bodyPr>
            <a:normAutofit/>
          </a:bodyPr>
          <a:lstStyle/>
          <a:p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“a small number of commodities, grown as cheaply as possible, in ‘outdoor factories’, for global markets”</a:t>
            </a:r>
          </a:p>
        </p:txBody>
      </p:sp>
      <p:pic>
        <p:nvPicPr>
          <p:cNvPr id="15" name="Picture 14" descr="A pile of dirt&#10;&#10;Description generated with high confidence">
            <a:extLst>
              <a:ext uri="{FF2B5EF4-FFF2-40B4-BE49-F238E27FC236}">
                <a16:creationId xmlns:a16="http://schemas.microsoft.com/office/drawing/2014/main" xmlns="" id="{29CF9CB8-46E1-4534-BC72-B855BEFFF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454" y="3113419"/>
            <a:ext cx="2454121" cy="1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DE3E28-7228-E644-8906-1A38E9146F27}"/>
              </a:ext>
            </a:extLst>
          </p:cNvPr>
          <p:cNvGrpSpPr/>
          <p:nvPr/>
        </p:nvGrpSpPr>
        <p:grpSpPr>
          <a:xfrm>
            <a:off x="6602511" y="4349840"/>
            <a:ext cx="2411621" cy="705801"/>
            <a:chOff x="8408893" y="5723412"/>
            <a:chExt cx="3215495" cy="941068"/>
          </a:xfrm>
        </p:grpSpPr>
        <p:pic>
          <p:nvPicPr>
            <p:cNvPr id="5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C34DC07E-152A-5849-9318-9FF4249A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8893" y="5804052"/>
              <a:ext cx="1846729" cy="8604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74EE21A-F74B-4342-AAAF-B1103D5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0776" y="5853347"/>
              <a:ext cx="1153612" cy="8111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BC02F7C-C756-C14D-946F-FAFD7839A5FC}"/>
                </a:ext>
              </a:extLst>
            </p:cNvPr>
            <p:cNvSpPr txBox="1"/>
            <p:nvPr/>
          </p:nvSpPr>
          <p:spPr>
            <a:xfrm>
              <a:off x="8456388" y="5723412"/>
              <a:ext cx="3168000" cy="410369"/>
            </a:xfrm>
            <a:prstGeom prst="rect">
              <a:avLst/>
            </a:prstGeom>
            <a:solidFill>
              <a:srgbClr val="532A44"/>
            </a:solidFill>
          </p:spPr>
          <p:txBody>
            <a:bodyPr wrap="square" rtlCol="0">
              <a:spAutoFit/>
            </a:bodyPr>
            <a:lstStyle/>
            <a:p>
              <a:pPr defTabSz="685698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2" descr="Image result for thriving rural communities forestry uk">
            <a:extLst>
              <a:ext uri="{FF2B5EF4-FFF2-40B4-BE49-F238E27FC236}">
                <a16:creationId xmlns:a16="http://schemas.microsoft.com/office/drawing/2014/main" xmlns="" id="{7E85DBE4-1EB5-4C3A-8CF9-DD24B3E37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06886" y="219023"/>
            <a:ext cx="4265114" cy="30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785E54-C8EC-4D55-9F99-A9B7FA10E2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730569" y="219024"/>
            <a:ext cx="4106551" cy="3079913"/>
          </a:xfrm>
          <a:prstGeom prst="rect">
            <a:avLst/>
          </a:prstGeom>
        </p:spPr>
      </p:pic>
      <p:pic>
        <p:nvPicPr>
          <p:cNvPr id="12" name="Picture 11" descr="A small bird on a branch&#10;&#10;Description generated with very high confidence">
            <a:extLst>
              <a:ext uri="{FF2B5EF4-FFF2-40B4-BE49-F238E27FC236}">
                <a16:creationId xmlns:a16="http://schemas.microsoft.com/office/drawing/2014/main" xmlns="" id="{B6CAA704-CE11-4FC4-99F4-9C2B86B738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467" y="3385747"/>
            <a:ext cx="2598347" cy="1455074"/>
          </a:xfrm>
          <a:prstGeom prst="rect">
            <a:avLst/>
          </a:prstGeom>
        </p:spPr>
      </p:pic>
      <p:pic>
        <p:nvPicPr>
          <p:cNvPr id="14" name="Picture 13" descr="A close up of a flower&#10;&#10;Description generated with very high confidence">
            <a:extLst>
              <a:ext uri="{FF2B5EF4-FFF2-40B4-BE49-F238E27FC236}">
                <a16:creationId xmlns:a16="http://schemas.microsoft.com/office/drawing/2014/main" xmlns="" id="{193084CA-B41B-44F5-9B3A-CB1C0AAB4E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14" y="3385747"/>
            <a:ext cx="2186587" cy="14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DE3E28-7228-E644-8906-1A38E9146F27}"/>
              </a:ext>
            </a:extLst>
          </p:cNvPr>
          <p:cNvGrpSpPr/>
          <p:nvPr/>
        </p:nvGrpSpPr>
        <p:grpSpPr>
          <a:xfrm>
            <a:off x="6602511" y="4349840"/>
            <a:ext cx="2411621" cy="705801"/>
            <a:chOff x="8408893" y="5723412"/>
            <a:chExt cx="3215495" cy="941068"/>
          </a:xfrm>
        </p:grpSpPr>
        <p:pic>
          <p:nvPicPr>
            <p:cNvPr id="5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C34DC07E-152A-5849-9318-9FF4249A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8893" y="5804052"/>
              <a:ext cx="1846729" cy="8604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74EE21A-F74B-4342-AAAF-B1103D5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0776" y="5853347"/>
              <a:ext cx="1153612" cy="8111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BC02F7C-C756-C14D-946F-FAFD7839A5FC}"/>
                </a:ext>
              </a:extLst>
            </p:cNvPr>
            <p:cNvSpPr txBox="1"/>
            <p:nvPr/>
          </p:nvSpPr>
          <p:spPr>
            <a:xfrm>
              <a:off x="8456388" y="5723412"/>
              <a:ext cx="3168000" cy="410369"/>
            </a:xfrm>
            <a:prstGeom prst="rect">
              <a:avLst/>
            </a:prstGeom>
            <a:solidFill>
              <a:srgbClr val="532A44"/>
            </a:solidFill>
          </p:spPr>
          <p:txBody>
            <a:bodyPr wrap="square" rtlCol="0">
              <a:spAutoFit/>
            </a:bodyPr>
            <a:lstStyle/>
            <a:p>
              <a:pPr defTabSz="685698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B107245-E0E5-4381-AD9B-84A722638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85" y="3111999"/>
            <a:ext cx="3475599" cy="1839649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6D65B515-38C8-4091-B9B3-37FD24E8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84" y="2030083"/>
            <a:ext cx="8252325" cy="994172"/>
          </a:xfrm>
        </p:spPr>
        <p:txBody>
          <a:bodyPr>
            <a:normAutofit/>
          </a:bodyPr>
          <a:lstStyle/>
          <a:p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This has consequences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1D2F14-9E3D-4EE4-82B7-EF26128D14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89" y="3021754"/>
            <a:ext cx="3636965" cy="203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4BEEB31-1550-479F-BBB5-6B20FB32F1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89" y="177028"/>
            <a:ext cx="3636965" cy="1739456"/>
          </a:xfrm>
          <a:prstGeom prst="rect">
            <a:avLst/>
          </a:prstGeom>
        </p:spPr>
      </p:pic>
      <p:pic>
        <p:nvPicPr>
          <p:cNvPr id="3" name="Picture 2" descr="A bird standing on a field&#10;&#10;Description generated with very high confidence">
            <a:extLst>
              <a:ext uri="{FF2B5EF4-FFF2-40B4-BE49-F238E27FC236}">
                <a16:creationId xmlns:a16="http://schemas.microsoft.com/office/drawing/2014/main" xmlns="" id="{B0EFD95E-CDC3-4322-840D-A3BBECDE3B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521" y="101274"/>
            <a:ext cx="3429000" cy="1928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9E122DD-63BA-4F6E-A359-19A9FB7E7C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5520448" y="2466386"/>
            <a:ext cx="3061079" cy="179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58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DE3E28-7228-E644-8906-1A38E9146F27}"/>
              </a:ext>
            </a:extLst>
          </p:cNvPr>
          <p:cNvGrpSpPr/>
          <p:nvPr/>
        </p:nvGrpSpPr>
        <p:grpSpPr>
          <a:xfrm>
            <a:off x="6602511" y="4349840"/>
            <a:ext cx="2411621" cy="705801"/>
            <a:chOff x="8408893" y="5723412"/>
            <a:chExt cx="3215495" cy="941068"/>
          </a:xfrm>
        </p:grpSpPr>
        <p:pic>
          <p:nvPicPr>
            <p:cNvPr id="5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C34DC07E-152A-5849-9318-9FF4249A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8893" y="5804052"/>
              <a:ext cx="1846729" cy="8604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74EE21A-F74B-4342-AAAF-B1103D5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0776" y="5853347"/>
              <a:ext cx="1153612" cy="8111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BC02F7C-C756-C14D-946F-FAFD7839A5FC}"/>
                </a:ext>
              </a:extLst>
            </p:cNvPr>
            <p:cNvSpPr txBox="1"/>
            <p:nvPr/>
          </p:nvSpPr>
          <p:spPr>
            <a:xfrm>
              <a:off x="8456388" y="5723412"/>
              <a:ext cx="3168000" cy="410369"/>
            </a:xfrm>
            <a:prstGeom prst="rect">
              <a:avLst/>
            </a:prstGeom>
            <a:solidFill>
              <a:srgbClr val="532A44"/>
            </a:solidFill>
          </p:spPr>
          <p:txBody>
            <a:bodyPr wrap="square" rtlCol="0">
              <a:spAutoFit/>
            </a:bodyPr>
            <a:lstStyle/>
            <a:p>
              <a:pPr defTabSz="685698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D0C6FE-77B5-4957-B6F8-60F66DC8B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0" y="916359"/>
            <a:ext cx="8276810" cy="3423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CC56F-D33E-402B-8995-ADFF2958A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40" y="242574"/>
            <a:ext cx="8276810" cy="99417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we should eat      What we produce</a:t>
            </a:r>
          </a:p>
        </p:txBody>
      </p:sp>
    </p:spTree>
    <p:extLst>
      <p:ext uri="{BB962C8B-B14F-4D97-AF65-F5344CB8AC3E}">
        <p14:creationId xmlns:p14="http://schemas.microsoft.com/office/powerpoint/2010/main" val="274294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DE3E28-7228-E644-8906-1A38E9146F27}"/>
              </a:ext>
            </a:extLst>
          </p:cNvPr>
          <p:cNvGrpSpPr/>
          <p:nvPr/>
        </p:nvGrpSpPr>
        <p:grpSpPr>
          <a:xfrm>
            <a:off x="6602511" y="4349840"/>
            <a:ext cx="2411621" cy="705801"/>
            <a:chOff x="8408893" y="5723412"/>
            <a:chExt cx="3215495" cy="941068"/>
          </a:xfrm>
        </p:grpSpPr>
        <p:pic>
          <p:nvPicPr>
            <p:cNvPr id="5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C34DC07E-152A-5849-9318-9FF4249A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8893" y="5804052"/>
              <a:ext cx="1846729" cy="8604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74EE21A-F74B-4342-AAAF-B1103D5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0776" y="5853347"/>
              <a:ext cx="1153612" cy="8111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BC02F7C-C756-C14D-946F-FAFD7839A5FC}"/>
                </a:ext>
              </a:extLst>
            </p:cNvPr>
            <p:cNvSpPr txBox="1"/>
            <p:nvPr/>
          </p:nvSpPr>
          <p:spPr>
            <a:xfrm>
              <a:off x="8456388" y="5723412"/>
              <a:ext cx="3168000" cy="410369"/>
            </a:xfrm>
            <a:prstGeom prst="rect">
              <a:avLst/>
            </a:prstGeom>
            <a:solidFill>
              <a:srgbClr val="532A44"/>
            </a:solidFill>
          </p:spPr>
          <p:txBody>
            <a:bodyPr wrap="square" rtlCol="0">
              <a:spAutoFit/>
            </a:bodyPr>
            <a:lstStyle/>
            <a:p>
              <a:pPr defTabSz="685698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BADB2D-375C-4FB3-AADA-22F96F857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187698"/>
            <a:ext cx="7886700" cy="126859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UK’s “cheap” food policy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A1E6A89-91D6-4FE3-A1F6-3959D75D5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6" y="1369219"/>
            <a:ext cx="4895851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3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cheapest ‘basket of food’ amongst all the developed countries in the world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2.2 million people in the UK suffer ‘food poverty” - the worst in Europe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Type 2 diabetes costs £12bn to the NHS and £15bn in working days lost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cost of removing drug residues from the water supply is (currently) incalculable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xmlns="" id="{49FEA9E7-3034-4353-89C8-BB2271420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086337"/>
            <a:ext cx="3886200" cy="3263504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xmlns="" id="{C226B9F2-0D46-4801-A263-C47E41299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948349"/>
              </p:ext>
            </p:extLst>
          </p:nvPr>
        </p:nvGraphicFramePr>
        <p:xfrm>
          <a:off x="5799602" y="1079856"/>
          <a:ext cx="2990850" cy="305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93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EDE3E28-7228-E644-8906-1A38E9146F27}"/>
              </a:ext>
            </a:extLst>
          </p:cNvPr>
          <p:cNvGrpSpPr/>
          <p:nvPr/>
        </p:nvGrpSpPr>
        <p:grpSpPr>
          <a:xfrm>
            <a:off x="6602511" y="4349840"/>
            <a:ext cx="2411621" cy="705801"/>
            <a:chOff x="8408893" y="5723412"/>
            <a:chExt cx="3215495" cy="941068"/>
          </a:xfrm>
        </p:grpSpPr>
        <p:pic>
          <p:nvPicPr>
            <p:cNvPr id="5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C34DC07E-152A-5849-9318-9FF4249A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08893" y="5804052"/>
              <a:ext cx="1846729" cy="86042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74EE21A-F74B-4342-AAAF-B1103D5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0776" y="5853347"/>
              <a:ext cx="1153612" cy="8111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BC02F7C-C756-C14D-946F-FAFD7839A5FC}"/>
                </a:ext>
              </a:extLst>
            </p:cNvPr>
            <p:cNvSpPr txBox="1"/>
            <p:nvPr/>
          </p:nvSpPr>
          <p:spPr>
            <a:xfrm>
              <a:off x="8456388" y="5723412"/>
              <a:ext cx="3168000" cy="410369"/>
            </a:xfrm>
            <a:prstGeom prst="rect">
              <a:avLst/>
            </a:prstGeom>
            <a:solidFill>
              <a:srgbClr val="532A44"/>
            </a:solidFill>
          </p:spPr>
          <p:txBody>
            <a:bodyPr wrap="square" rtlCol="0">
              <a:spAutoFit/>
            </a:bodyPr>
            <a:lstStyle/>
            <a:p>
              <a:pPr defTabSz="685698"/>
              <a:endParaRPr lang="en-US" sz="1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79CFFE56-A898-445E-99E0-0CF47EE13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04880"/>
          </a:xfrm>
        </p:spPr>
        <p:txBody>
          <a:bodyPr>
            <a:normAutofit/>
          </a:bodyPr>
          <a:lstStyle/>
          <a:p>
            <a:pPr algn="ctr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SO WHERE’S THE MONEY…?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674D91B-75A4-4895-B06E-EDAADA038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7" y="1369225"/>
            <a:ext cx="3758591" cy="2980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“I’m a farmer and I can’t afford to buy the food I produce”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60A1712F-773B-46E6-83B2-A972A38BD9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704329" y="1488106"/>
            <a:ext cx="1867594" cy="2632424"/>
          </a:xfrm>
        </p:spPr>
      </p:pic>
      <p:pic>
        <p:nvPicPr>
          <p:cNvPr id="5122" name="Picture 2" descr="Image result for Gods Lone Country">
            <a:extLst>
              <a:ext uri="{FF2B5EF4-FFF2-40B4-BE49-F238E27FC236}">
                <a16:creationId xmlns:a16="http://schemas.microsoft.com/office/drawing/2014/main" xmlns="" id="{30E615AE-1529-4917-95C8-D1F4446B2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628" y="1369219"/>
            <a:ext cx="2812634" cy="183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D5F69F-C7D6-457C-9642-C3048345D75D}"/>
              </a:ext>
            </a:extLst>
          </p:cNvPr>
          <p:cNvSpPr txBox="1"/>
          <p:nvPr/>
        </p:nvSpPr>
        <p:spPr>
          <a:xfrm>
            <a:off x="4756762" y="1022976"/>
            <a:ext cx="4154270" cy="346249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/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2000 food banks around the UK</a:t>
            </a:r>
          </a:p>
        </p:txBody>
      </p:sp>
    </p:spTree>
    <p:extLst>
      <p:ext uri="{BB962C8B-B14F-4D97-AF65-F5344CB8AC3E}">
        <p14:creationId xmlns:p14="http://schemas.microsoft.com/office/powerpoint/2010/main" val="97211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5ECB8-6F1A-440F-8676-C4D57B8C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agribusiness is worth £2.4 trillion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4FCEFA-A773-4A9E-A631-90450B361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88" y="1719201"/>
            <a:ext cx="7979862" cy="2404997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Four companies control global 65% seed production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Four companies control global 70% agrichemicals business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Four retailers control 68% of UK food market  - Tesco, Asda, Sainsbury, Morrisons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in terms of the food you eat…. </a:t>
            </a:r>
          </a:p>
        </p:txBody>
      </p:sp>
    </p:spTree>
    <p:extLst>
      <p:ext uri="{BB962C8B-B14F-4D97-AF65-F5344CB8AC3E}">
        <p14:creationId xmlns:p14="http://schemas.microsoft.com/office/powerpoint/2010/main" val="142771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independent.co.uk/s3fs-public/thumbnails/image/2017/04/04/16/brands.png?w968h681">
            <a:extLst>
              <a:ext uri="{FF2B5EF4-FFF2-40B4-BE49-F238E27FC236}">
                <a16:creationId xmlns:a16="http://schemas.microsoft.com/office/drawing/2014/main" xmlns="" id="{95716B46-29F2-49EC-A14F-9CB93FC6D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493" y="220960"/>
            <a:ext cx="6683027" cy="470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D4E5B-FF20-45FB-BA8F-92CC7E62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future we want?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940305-E1F9-46FF-A99D-A3D80CDD1F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land use, high demand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8C68D4-BB12-4A07-A80F-35B97FB613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land use, low demand</a:t>
            </a: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xmlns="" id="{C0E0229D-A964-4E1D-9900-AD445D5F27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06" y="1782139"/>
            <a:ext cx="3140520" cy="1496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C4E71E-89DF-4691-BCB8-BB368F19B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603" y="1782133"/>
            <a:ext cx="3111738" cy="1736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7DC7F12-B8D7-4C68-86B3-84933E5EB4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510" y="3012061"/>
            <a:ext cx="2909681" cy="2033581"/>
          </a:xfrm>
          <a:prstGeom prst="rect">
            <a:avLst/>
          </a:prstGeom>
        </p:spPr>
      </p:pic>
      <p:pic>
        <p:nvPicPr>
          <p:cNvPr id="7172" name="Picture 4" descr="Image result for processed food]">
            <a:extLst>
              <a:ext uri="{FF2B5EF4-FFF2-40B4-BE49-F238E27FC236}">
                <a16:creationId xmlns:a16="http://schemas.microsoft.com/office/drawing/2014/main" xmlns="" id="{65E6B189-4954-4BBA-9F1A-B9D9851CA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761" y="2998763"/>
            <a:ext cx="2765651" cy="18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833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2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521</Words>
  <Application>Microsoft Macintosh PowerPoint</Application>
  <PresentationFormat>On-screen Show (16:9)</PresentationFormat>
  <Paragraphs>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Calibri Light</vt:lpstr>
      <vt:lpstr>Jacobs Chronos</vt:lpstr>
      <vt:lpstr>JacobsChronos</vt:lpstr>
      <vt:lpstr>Wingdings</vt:lpstr>
      <vt:lpstr>Arial</vt:lpstr>
      <vt:lpstr>Custom Design</vt:lpstr>
      <vt:lpstr>3_Map</vt:lpstr>
      <vt:lpstr>1_Office Theme</vt:lpstr>
      <vt:lpstr>PowerPoint Presentation</vt:lpstr>
      <vt:lpstr>“a small number of commodities, grown as cheaply as possible, in ‘outdoor factories’, for global markets”</vt:lpstr>
      <vt:lpstr>This has consequences</vt:lpstr>
      <vt:lpstr>What we should eat      What we produce</vt:lpstr>
      <vt:lpstr>The UK’s “cheap” food policy</vt:lpstr>
      <vt:lpstr>SO WHERE’S THE MONEY…?</vt:lpstr>
      <vt:lpstr>Global agribusiness is worth £2.4 trillion</vt:lpstr>
      <vt:lpstr>PowerPoint Presentation</vt:lpstr>
      <vt:lpstr>What’s the future we want? </vt:lpstr>
      <vt:lpstr>Or… hyper processed food grown in labs or in your own home </vt:lpstr>
      <vt:lpstr>It’s all connected…</vt:lpstr>
      <vt:lpstr>Agroecology</vt:lpstr>
      <vt:lpstr>Healthy food is every body’s business</vt:lpstr>
      <vt:lpstr>PowerPoint Presentation</vt:lpstr>
      <vt:lpstr>Farming can be a force for change</vt:lpstr>
      <vt:lpstr>PowerPoint Presentation</vt:lpstr>
      <vt:lpstr>PowerPoint Presentation</vt:lpstr>
      <vt:lpstr>PowerPoint Presentation</vt:lpstr>
      <vt:lpstr>A countryside that works for all</vt:lpstr>
      <vt:lpstr>PowerPoint Presentation</vt:lpstr>
    </vt:vector>
  </TitlesOfParts>
  <Company>Involve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Microsoft Office User</cp:lastModifiedBy>
  <cp:revision>182</cp:revision>
  <dcterms:created xsi:type="dcterms:W3CDTF">2020-01-18T09:46:56Z</dcterms:created>
  <dcterms:modified xsi:type="dcterms:W3CDTF">2020-02-11T12:25:41Z</dcterms:modified>
</cp:coreProperties>
</file>