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1"/>
    <p:sldMasterId id="2147483794" r:id="rId2"/>
    <p:sldMasterId id="2147483805" r:id="rId3"/>
  </p:sldMasterIdLst>
  <p:notesMasterIdLst>
    <p:notesMasterId r:id="rId8"/>
  </p:notesMasterIdLst>
  <p:sldIdLst>
    <p:sldId id="399" r:id="rId4"/>
    <p:sldId id="400" r:id="rId5"/>
    <p:sldId id="401" r:id="rId6"/>
    <p:sldId id="402" r:id="rId7"/>
  </p:sldIdLst>
  <p:sldSz cx="9144000" cy="5143500" type="screen16x9"/>
  <p:notesSz cx="6858000" cy="9144000"/>
  <p:defaultTextStyle>
    <a:defPPr>
      <a:defRPr lang="en-US"/>
    </a:defPPr>
    <a:lvl1pPr marL="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71803" autoAdjust="0"/>
  </p:normalViewPr>
  <p:slideViewPr>
    <p:cSldViewPr snapToGrid="0" snapToObjects="1">
      <p:cViewPr varScale="1">
        <p:scale>
          <a:sx n="128" d="100"/>
          <a:sy n="128" d="100"/>
        </p:scale>
        <p:origin x="190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D018-856B-6445-A9C5-053D54818AC1}" type="datetimeFigureOut">
              <a:rPr lang="en-US" smtClean="0"/>
              <a:t>2/10/20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F99E2-675F-2C42-9469-6B8B96FF0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0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1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ck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F5B10BB-2279-444D-A69E-B8C415407EF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7C72B8-85D1-40F1-943D-22DB1FC9F4C8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40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3942DA99-6BA4-4DA7-8651-80752B5462FE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9FC97499-E988-4B11-B114-5E15CA266BF8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4BB952E0-2CF7-48F8-8262-7CE47CD9987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690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3AC656F-3F0C-49A2-81C1-78C572069D73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196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35AFC50-E6B6-4E43-B4E7-F9E2A95E63EC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A2B86E2-F045-4370-94FD-B80A57E52011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C6F66FD7-E36D-4A8C-9C0D-40991721246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A04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54169620-5373-445A-839E-0A597466E92E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0087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>
                <a:solidFill>
                  <a:srgbClr val="000000"/>
                </a:solidFill>
                <a:latin typeface="Jacobs Chronos"/>
              </a:rPr>
              <a:t>©Jacobs 2019</a:t>
            </a:r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F90E0E93-EEE6-4D51-9F5C-4F52ACDE3916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26A910FC-EEC9-4E32-9C79-04B4D2C5033B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7D262B7C-8609-4D89-A827-E2F2D0992C62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3C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888E613-23F0-43B0-BB12-5224CC248F1C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0584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27D40AD0-5D9B-4347-8016-757E80747E76}"/>
              </a:ext>
            </a:extLst>
          </p:cNvPr>
          <p:cNvGrpSpPr/>
          <p:nvPr userDrawn="1"/>
        </p:nvGrpSpPr>
        <p:grpSpPr>
          <a:xfrm>
            <a:off x="1179010" y="0"/>
            <a:ext cx="7964990" cy="4058602"/>
            <a:chOff x="1572014" y="0"/>
            <a:chExt cx="10619986" cy="5411469"/>
          </a:xfrm>
        </p:grpSpPr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xmlns="" id="{245104B9-E223-42AF-9228-4D9DBA103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2014" y="1107030"/>
              <a:ext cx="10619986" cy="4304439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ECA9C7F8-F075-46B3-BC20-F7BC754AB4B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27D2CEBA-062E-4A76-86B2-E30ADE7C31E0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63" name="Title 1">
            <a:extLst>
              <a:ext uri="{FF2B5EF4-FFF2-40B4-BE49-F238E27FC236}">
                <a16:creationId xmlns:a16="http://schemas.microsoft.com/office/drawing/2014/main" xmlns="" id="{A7F61A64-3CDE-4167-85CB-90C6332EF1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xmlns="" id="{9FD1511E-B62B-4097-A97D-8D9B2E4AD4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800492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AE504DC-7314-44CB-9C4D-D1417B013B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341" y="830275"/>
            <a:ext cx="7964519" cy="3228329"/>
          </a:xfrm>
          <a:prstGeom prst="rect">
            <a:avLst/>
          </a:prstGeom>
          <a:solidFill>
            <a:srgbClr val="6F006E"/>
          </a:solidFill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E216235-861E-4CD0-BEC0-AF3D1B4E1DB6}"/>
              </a:ext>
            </a:extLst>
          </p:cNvPr>
          <p:cNvGrpSpPr/>
          <p:nvPr userDrawn="1"/>
        </p:nvGrpSpPr>
        <p:grpSpPr>
          <a:xfrm>
            <a:off x="1186339" y="0"/>
            <a:ext cx="7955280" cy="844684"/>
            <a:chOff x="1581785" y="0"/>
            <a:chExt cx="10607040" cy="112624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4C42AADD-502D-4152-8B36-EC246279832D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8FED9C33-1382-426F-943B-9CDA2DA2A262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6E2362A-61F6-4883-94BC-DEF42B3004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003B944-E549-4D32-A21A-BCB050EFA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3760181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BD7953F-2CEC-49FD-9143-A18FFEBAE699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3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1F99D95C-68CF-4E22-948C-DFAD50B79D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3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44AF1E9-C422-45F4-BA0F-E18879906F83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57EEAFE-09AD-44A7-A787-4D480FA4E3DD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A62AC4E7-EB97-4491-AA7E-434973D721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DB1696D-6D05-4956-B98D-EA41628191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2916789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407A0F4-C136-4AFC-ACF9-D497162F1EA0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6F240012-04C1-4ACA-B25D-D08ADB1C50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3544F831-BECB-4384-B834-C4A1B569707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700C554-EE42-4A2E-8CDA-CA681774E516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6013827B-CA75-4A46-B871-44D669F754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84162D-55BE-425C-8D84-44A1BE9B67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61562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B834D91D-A186-4D05-BFD3-C949F892CB38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CE63DA98-418A-4359-A075-3660B20FE9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9998795D-FDF1-49C0-9FBB-09DF165043AE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9D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2F85CA9B-4A79-492D-A389-B5AE05F56FFA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027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96B498E0-A08A-4E2A-ABD6-DC7D4712A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22E0353E-389E-4662-B9AD-B4AE0DAB05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84398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CA640D0-5A86-41DF-87EE-1C11B56E8945}"/>
              </a:ext>
            </a:extLst>
          </p:cNvPr>
          <p:cNvGrpSpPr/>
          <p:nvPr userDrawn="1"/>
        </p:nvGrpSpPr>
        <p:grpSpPr>
          <a:xfrm>
            <a:off x="672086" y="-13785"/>
            <a:ext cx="8471917" cy="4455773"/>
            <a:chOff x="922993" y="0"/>
            <a:chExt cx="11277580" cy="5943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01DB3D08-8653-4A14-832E-60338C2C1FDF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DB7F6925-F518-413C-ACD4-367B26AB9910}"/>
                </a:ext>
              </a:extLst>
            </p:cNvPr>
            <p:cNvSpPr/>
            <p:nvPr userDrawn="1"/>
          </p:nvSpPr>
          <p:spPr>
            <a:xfrm>
              <a:off x="11246400" y="0"/>
              <a:ext cx="954173" cy="59436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1277C04-264B-4396-96A1-BA96AA5E92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36" y="4649779"/>
            <a:ext cx="2518880" cy="281106"/>
          </a:xfrm>
          <a:prstGeom prst="rect">
            <a:avLst/>
          </a:prstGeom>
        </p:spPr>
      </p:pic>
      <p:sp>
        <p:nvSpPr>
          <p:cNvPr id="7" name="L-Shape 6">
            <a:extLst>
              <a:ext uri="{FF2B5EF4-FFF2-40B4-BE49-F238E27FC236}">
                <a16:creationId xmlns:a16="http://schemas.microsoft.com/office/drawing/2014/main" xmlns="" id="{F4818BB2-38C0-4C1E-9429-8D2D2595EE27}"/>
              </a:ext>
            </a:extLst>
          </p:cNvPr>
          <p:cNvSpPr/>
          <p:nvPr userDrawn="1"/>
        </p:nvSpPr>
        <p:spPr>
          <a:xfrm rot="10800000">
            <a:off x="6445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5969D603-828E-4E32-839B-1733F21141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991913DD-454B-4F48-A6C1-484C008FA7DF}"/>
              </a:ext>
            </a:extLst>
          </p:cNvPr>
          <p:cNvSpPr/>
          <p:nvPr userDrawn="1"/>
        </p:nvSpPr>
        <p:spPr>
          <a:xfrm>
            <a:off x="0" y="-13317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1E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xmlns="" id="{29F42CFE-30EE-4D81-9451-65225B0CEC50}"/>
              </a:ext>
            </a:extLst>
          </p:cNvPr>
          <p:cNvSpPr/>
          <p:nvPr userDrawn="1"/>
        </p:nvSpPr>
        <p:spPr>
          <a:xfrm rot="10800000">
            <a:off x="-1" y="4443516"/>
            <a:ext cx="685800" cy="699984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C1BDF4D-D449-4B3A-A181-D7EBF1520D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3" name="Picture 12">
              <a:hlinkClick r:id="rId3"/>
              <a:extLst>
                <a:ext uri="{FF2B5EF4-FFF2-40B4-BE49-F238E27FC236}">
                  <a16:creationId xmlns:a16="http://schemas.microsoft.com/office/drawing/2014/main" xmlns="" id="{49B85F58-257E-4931-A286-13CDCADD8A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14" name="Picture 13">
              <a:hlinkClick r:id="rId5"/>
              <a:extLst>
                <a:ext uri="{FF2B5EF4-FFF2-40B4-BE49-F238E27FC236}">
                  <a16:creationId xmlns:a16="http://schemas.microsoft.com/office/drawing/2014/main" xmlns="" id="{6470EE4C-2AFF-4D3C-8837-250DCE835A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15" name="Picture 14">
              <a:hlinkClick r:id="rId7"/>
              <a:extLst>
                <a:ext uri="{FF2B5EF4-FFF2-40B4-BE49-F238E27FC236}">
                  <a16:creationId xmlns:a16="http://schemas.microsoft.com/office/drawing/2014/main" xmlns="" id="{7ABC6DFE-B958-42F6-A196-6D5FF76422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16" name="Picture 15">
              <a:hlinkClick r:id="rId9"/>
              <a:extLst>
                <a:ext uri="{FF2B5EF4-FFF2-40B4-BE49-F238E27FC236}">
                  <a16:creationId xmlns:a16="http://schemas.microsoft.com/office/drawing/2014/main" xmlns="" id="{085ADA76-04DA-4FBF-95BC-11625BA056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17" name="Picture 16">
              <a:hlinkClick r:id="rId11"/>
              <a:extLst>
                <a:ext uri="{FF2B5EF4-FFF2-40B4-BE49-F238E27FC236}">
                  <a16:creationId xmlns:a16="http://schemas.microsoft.com/office/drawing/2014/main" xmlns="" id="{4B4A28F8-8A85-44D4-A8C0-49A04723DF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6EF7C89-4AF9-4037-99A4-D5925EDFDC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984" y="4626253"/>
            <a:ext cx="2518875" cy="281106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79055058-5432-4171-9ED6-8C9D048DB0FD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25435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413690EB-DB6B-4A4C-BBFC-F96B509DF4D8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46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97DFB3E-CCDD-42C2-8947-D4DB09500896}"/>
              </a:ext>
            </a:extLst>
          </p:cNvPr>
          <p:cNvGrpSpPr/>
          <p:nvPr userDrawn="1"/>
        </p:nvGrpSpPr>
        <p:grpSpPr>
          <a:xfrm>
            <a:off x="685803" y="3"/>
            <a:ext cx="8458199" cy="4457699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1E6A1C5B-AB17-4B26-A73F-A3EC00F871A5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399412C3-1AE2-4363-9FA9-BD085274D3E6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6E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CF888F2-E176-4A64-9F96-68EA2FA30E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145770B2-1A04-48B5-B7E8-57E319F76EC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7441B77A-1A48-4BA2-8129-F0A8914DA2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9E40AFA9-2B4F-4A46-80F0-6C9EA73C6D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9C96F09B-1F32-4067-B80B-4684EDE36A9E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669413BB-12F1-45E7-89FB-E41C67B3F2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0CA1D6FB-E247-4A91-BE7E-210D98E81B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BBB69E18-16F2-4155-BFF8-90D024410F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68956B1A-C302-463F-AE22-9CD6168C17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01FD6C9-2D9A-41C8-8E3E-5462433E31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470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 Black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>
            <a:lvl1pPr marL="0" indent="-269993">
              <a:buFont typeface="+mj-lt"/>
              <a:buAutoNum type="arabicPeriod"/>
              <a:defRPr/>
            </a:lvl1pPr>
            <a:lvl2pPr marL="539987" indent="-269993">
              <a:buFont typeface="+mj-lt"/>
              <a:buAutoNum type="arabicPeriod"/>
              <a:defRPr/>
            </a:lvl2pPr>
            <a:lvl3pPr marL="809980" indent="-269993">
              <a:buFont typeface="+mj-lt"/>
              <a:buAutoNum type="arabicPeriod"/>
              <a:defRPr/>
            </a:lvl3pPr>
            <a:lvl4pPr marL="1079973" indent="-269993">
              <a:buFont typeface="+mj-lt"/>
              <a:buAutoNum type="arabicPeriod"/>
              <a:defRPr/>
            </a:lvl4pPr>
            <a:lvl5pPr marL="1349966" indent="-269993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0AEB58B-EBCB-4D36-8CF5-FCD945DA552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11E7636-01DC-40CA-9BAD-ABDBEE6B7EF3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751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354D582E-9525-4F01-8272-ED2271BD208D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690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673513D-D459-4A26-A468-AB830834F0DA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AA3FD8-E160-4267-A6CF-B5C39BC8184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51B6231B-F2C5-45A8-84E7-8D10013D6091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3007B45-E4E3-4B47-AF19-2B718561CF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70F32F28-55D2-4C6E-8196-5F4902F936A1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22109E5-31C3-4DF7-B7D3-A9D275047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B7664C22-1578-41A1-AE8B-54B8E10D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B26140CF-DC17-4C8C-9613-F6EA622E2EE1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A8DE5515-02CC-4B22-8288-37DA506F53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CC87987D-06AC-4139-AFD5-FFDEE23EB1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2E39AB28-E36E-4848-9915-D9EC54C4A6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EF2566AC-457C-47FC-B98B-399CB928D7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4D32DF8-E0A0-42B3-8212-CC66345E83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4835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C66AA33D-C4BB-4A89-8BAF-869688A033A7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A0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9C5D12E-DB67-4958-8D99-A3B81751DFE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77599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49AD4268-440C-442E-85CA-F84338F78239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B5C07D76-D2DD-4B5E-AA3D-4F0D1B92600F}"/>
                </a:ext>
              </a:extLst>
            </p:cNvPr>
            <p:cNvSpPr/>
            <p:nvPr userDrawn="1"/>
          </p:nvSpPr>
          <p:spPr>
            <a:xfrm>
              <a:off x="11246400" y="0"/>
              <a:ext cx="954192" cy="59436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0F0C7EC-4198-42B3-87B0-4010357DF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85A3F116-CE8A-4091-B050-6E29E36E1903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432F9285-DB4B-4410-B576-0FCBE590F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A70E7D44-B911-4FA0-9BB8-9D8E54408A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12C11AF5-FE73-497F-836F-C894AEFF5F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1ACAB1A4-7FC3-4BCB-84EB-7796CAECF6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1DC4B5B5-BC11-4D71-9E17-495F3B4250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99FCB893-18C3-498D-AB19-425857B091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8E1273C0-53AE-40A9-9B1A-2F1BF4EBD1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4C05C6EA-029A-4D4E-9AE5-5F7BCFC652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3941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FD3F75BC-4A92-41D5-A8DA-D3E84975C934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3C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FA705DD-56ED-4F54-AA91-35E616D4BC1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A983449-2E0B-43CA-9BC5-182C2EF5B47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53DDF91-51BF-4D32-98B7-15240757038B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BF651FB-2EEE-4CEC-AB1F-9990F441AE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2A89CD49-FA2A-4E24-964A-A7AC94506A4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DA80CB3F-B139-4AA5-868D-E62A3A2A82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19715368-2B09-42B3-B040-029DBA29CD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01EDC421-108E-4B62-8C43-E5D1190D267C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B341D8EE-A808-4BD8-9630-3245EFD5EA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A79C7CD1-7957-4418-8E75-AAEDC511CB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E3765027-D74F-42AC-9D81-44A69DB1AE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14567F00-7898-4CF9-B03A-7F65CA6617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957700C5-8F61-4A9E-8B20-7F02870317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23853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294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6963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0043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3012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163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5317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6359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EED51E53-C704-4648-A432-C3D579C368E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ADC94DF-CF22-48A4-BA0A-C4C38A013B8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5AE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52AFE780-91D7-411E-9616-15D5F7F95B48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18CE3C64-85E4-4847-9D32-67A911A0EBFE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3402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39220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74065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80608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4970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4CA72A78-4C30-4C03-A06D-DA1FF4F7AC07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B555AB02-14EC-4DB4-A3C8-0D9A8157AFF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D7A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75C5320F-164D-4C85-8156-0F5DC144649D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39448BF6-A9B1-4435-9787-4CFEFE2B3C13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20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C240F09-DD7C-4C8C-8DAD-8BC80939212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D4A91B95-0BE4-4F1C-91A7-56D87D69E7D1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FF9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C7B9BDB8-BECF-451A-A4D3-80341F2150FB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553581BC-072A-4FF4-A41A-C4969ED95D61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585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7755056D-1B7D-47BE-B9C1-919DD1AE7AEC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9E34328E-B1C6-4BE7-A077-911C6B42267B}"/>
              </a:ext>
            </a:extLst>
          </p:cNvPr>
          <p:cNvGrpSpPr/>
          <p:nvPr userDrawn="1"/>
        </p:nvGrpSpPr>
        <p:grpSpPr>
          <a:xfrm>
            <a:off x="0" y="0"/>
            <a:ext cx="137160" cy="5144124"/>
            <a:chOff x="0" y="-2"/>
            <a:chExt cx="182880" cy="692331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58E1AD2A-72E1-41C3-A8C7-1E05E5A1C80F}"/>
                </a:ext>
              </a:extLst>
            </p:cNvPr>
            <p:cNvSpPr/>
            <p:nvPr userDrawn="1"/>
          </p:nvSpPr>
          <p:spPr>
            <a:xfrm>
              <a:off x="0" y="6276204"/>
              <a:ext cx="182880" cy="647113"/>
            </a:xfrm>
            <a:prstGeom prst="rect">
              <a:avLst/>
            </a:prstGeom>
            <a:solidFill>
              <a:srgbClr val="FFDC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20137D73-4F1E-4A64-9A95-EC0B5FC68BC2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0444ABFA-4863-4BAD-83D2-E9328E5E3C37}"/>
                </a:ext>
              </a:extLst>
            </p:cNvPr>
            <p:cNvSpPr/>
            <p:nvPr userDrawn="1"/>
          </p:nvSpPr>
          <p:spPr>
            <a:xfrm>
              <a:off x="0" y="4573039"/>
              <a:ext cx="182880" cy="1709928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21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7D4838C-2ED6-416D-BA07-57109830E0FE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4466649-CD9C-476C-918B-BEB28E180304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AE9D4282-E4E1-4CDD-9678-C1191C5B3FE7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78F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BB522D8A-7AFE-42B3-8DA1-7172318C8885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A6AC92C7-D5B4-48F1-9A89-5250A640A3F4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202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C62D149B-FB3E-4F3C-91FC-502E6E33681F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0B253A9E-4157-4649-9B03-BC26F137140A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FD63FB71-8D46-41BB-99AC-A9B032B64908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1E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413CB1E7-BEDB-4F9E-B40E-BE0317677C35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5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48F4A85-93A7-4E9A-B2AF-E4854A2ED6B1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B3F44AD-7398-4AE5-BB40-4B9469CB3ADE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04A65855-B2BA-447C-8767-3120D35E2D4F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460F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23F468E7-8400-47A0-9794-F53ECD440439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15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3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xmlns="" id="{4A1A0ABA-277A-494D-AFC5-4231A957C667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240030" y="365096"/>
            <a:ext cx="8641080" cy="4800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Slide title, 28pt bold</a:t>
            </a:r>
            <a:endParaRPr lang="en-AU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B30F616C-87D7-4D71-A540-D0E1DC2FB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029" y="1038688"/>
            <a:ext cx="8641080" cy="355617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45CAD75A-537E-4B12-960F-4DC7FBD90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60869" y="4732020"/>
            <a:ext cx="1920240" cy="20574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pPr defTabSz="685783"/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D013D39C-859A-4492-96A6-21F28975B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0031" y="4732020"/>
            <a:ext cx="586256" cy="20574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 b="1">
                <a:solidFill>
                  <a:schemeClr val="tx1"/>
                </a:solidFill>
                <a:latin typeface="+mj-lt"/>
                <a:cs typeface="JacobsChronos" pitchFamily="34" charset="0"/>
              </a:defRPr>
            </a:lvl1pPr>
          </a:lstStyle>
          <a:p>
            <a:pPr defTabSz="685783"/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 defTabSz="685783"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</p:spTree>
    <p:extLst>
      <p:ext uri="{BB962C8B-B14F-4D97-AF65-F5344CB8AC3E}">
        <p14:creationId xmlns:p14="http://schemas.microsoft.com/office/powerpoint/2010/main" val="405893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202495" indent="-202495" algn="l" defTabSz="685783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0499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0748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0998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1247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67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171442" indent="-202490" algn="l" defTabSz="685766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31979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47968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63957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79946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38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How can we make these changes?</a:t>
            </a: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  <p:sp>
        <p:nvSpPr>
          <p:cNvPr id="6" name="Isosceles Triangle 5"/>
          <p:cNvSpPr/>
          <p:nvPr/>
        </p:nvSpPr>
        <p:spPr>
          <a:xfrm>
            <a:off x="3563888" y="1851670"/>
            <a:ext cx="2880320" cy="2304256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422793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businesses &amp; communities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91880" y="1347614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government (central &amp; local)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00192" y="4155926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individuals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438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How can we make these changes?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 lnSpcReduction="10000"/>
          </a:bodyPr>
          <a:lstStyle/>
          <a:p>
            <a:pPr marL="400050" lvl="1" indent="0">
              <a:buNone/>
            </a:pPr>
            <a:r>
              <a:rPr lang="en-GB" dirty="0" smtClean="0"/>
              <a:t>You will hear different perspectives:</a:t>
            </a:r>
          </a:p>
          <a:p>
            <a:pPr marL="857250" lvl="1" indent="-457200">
              <a:buFont typeface="Arial"/>
              <a:buChar char="•"/>
            </a:pPr>
            <a:r>
              <a:rPr lang="en-GB" dirty="0" smtClean="0"/>
              <a:t>Polly: The role of local authorities (</a:t>
            </a:r>
            <a:r>
              <a:rPr lang="en-GB" dirty="0" err="1" smtClean="0"/>
              <a:t>eg</a:t>
            </a:r>
            <a:r>
              <a:rPr lang="en-GB" dirty="0" smtClean="0"/>
              <a:t> cities)</a:t>
            </a:r>
          </a:p>
          <a:p>
            <a:pPr marL="857250" lvl="1" indent="-457200">
              <a:buFont typeface="Arial"/>
              <a:buChar char="•"/>
            </a:pPr>
            <a:r>
              <a:rPr lang="en-GB" dirty="0" smtClean="0"/>
              <a:t>Jonathan: The role of community organisations</a:t>
            </a:r>
          </a:p>
          <a:p>
            <a:pPr marL="857250" lvl="1" indent="-457200">
              <a:buFont typeface="Arial"/>
              <a:buChar char="•"/>
            </a:pPr>
            <a:r>
              <a:rPr lang="en-GB" dirty="0" smtClean="0"/>
              <a:t>Dan: The role of businesses</a:t>
            </a:r>
          </a:p>
          <a:p>
            <a:pPr marL="857250" lvl="1" indent="-457200">
              <a:buFont typeface="Arial"/>
              <a:buChar char="•"/>
            </a:pPr>
            <a:r>
              <a:rPr lang="en-GB" dirty="0" smtClean="0"/>
              <a:t>Matthew: The idea of ‘heat as a service’</a:t>
            </a:r>
          </a:p>
          <a:p>
            <a:pPr marL="857250" lvl="1" indent="-457200">
              <a:buFont typeface="Arial"/>
              <a:buChar char="•"/>
            </a:pPr>
            <a:r>
              <a:rPr lang="en-GB" dirty="0" err="1" smtClean="0"/>
              <a:t>Dhara</a:t>
            </a:r>
            <a:r>
              <a:rPr lang="en-GB" dirty="0" smtClean="0"/>
              <a:t>: The importance of fairness and consumer protection</a:t>
            </a:r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96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Questions to consider: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/>
          </a:bodyPr>
          <a:lstStyle/>
          <a:p>
            <a:pPr marL="857250" lvl="1" indent="-457200">
              <a:buFont typeface="Arial"/>
              <a:buChar char="•"/>
            </a:pPr>
            <a:r>
              <a:rPr lang="en-GB" dirty="0" smtClean="0"/>
              <a:t>Who should pay, and how?</a:t>
            </a:r>
          </a:p>
          <a:p>
            <a:pPr marL="857250" lvl="1" indent="-457200">
              <a:buFont typeface="Arial"/>
              <a:buChar char="•"/>
            </a:pPr>
            <a:r>
              <a:rPr lang="en-GB" dirty="0" smtClean="0"/>
              <a:t>How can we make sure it’s fair?</a:t>
            </a:r>
          </a:p>
          <a:p>
            <a:pPr marL="857250" lvl="1" indent="-457200">
              <a:buFont typeface="Arial"/>
              <a:buChar char="•"/>
            </a:pPr>
            <a:r>
              <a:rPr lang="en-GB" dirty="0"/>
              <a:t>What does central Government need to do? </a:t>
            </a:r>
            <a:r>
              <a:rPr lang="en-GB" sz="2400" i="1" dirty="0" smtClean="0"/>
              <a:t>(information</a:t>
            </a:r>
            <a:r>
              <a:rPr lang="en-GB" sz="2400" i="1" dirty="0"/>
              <a:t>, advice, spending, investment, taxes, subsidies, </a:t>
            </a:r>
            <a:r>
              <a:rPr lang="en-GB" sz="2400" i="1" dirty="0" smtClean="0"/>
              <a:t>regulations?)</a:t>
            </a:r>
          </a:p>
          <a:p>
            <a:pPr marL="857250" lvl="1" indent="-457200">
              <a:buFont typeface="Arial"/>
              <a:buChar char="•"/>
            </a:pPr>
            <a:r>
              <a:rPr lang="en-GB" dirty="0" smtClean="0"/>
              <a:t>Who should do what (businesses, communities, individuals)?</a:t>
            </a: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47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229600" cy="857250"/>
          </a:xfrm>
        </p:spPr>
        <p:txBody>
          <a:bodyPr>
            <a:normAutofit/>
          </a:bodyPr>
          <a:lstStyle/>
          <a:p>
            <a:r>
              <a:rPr lang="en-GB" dirty="0" smtClean="0"/>
              <a:t>Next time we meet: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31590"/>
            <a:ext cx="8568952" cy="3394472"/>
          </a:xfrm>
        </p:spPr>
        <p:txBody>
          <a:bodyPr>
            <a:normAutofit fontScale="92500" lnSpcReduction="20000"/>
          </a:bodyPr>
          <a:lstStyle/>
          <a:p>
            <a:pPr marL="857250" lvl="1" indent="-457200">
              <a:buFont typeface="Arial"/>
              <a:buChar char="•"/>
            </a:pPr>
            <a:r>
              <a:rPr lang="en-GB" dirty="0" smtClean="0"/>
              <a:t>We will use the information and views that we’ve had today to discuss and develop recommendations</a:t>
            </a:r>
          </a:p>
          <a:p>
            <a:pPr marL="857250" lvl="1" indent="-457200">
              <a:buFont typeface="Arial"/>
              <a:buChar char="•"/>
            </a:pPr>
            <a:endParaRPr lang="en-GB" sz="900" dirty="0" smtClean="0"/>
          </a:p>
          <a:p>
            <a:pPr marL="857250" lvl="1" indent="-457200">
              <a:buFont typeface="Arial"/>
              <a:buChar char="•"/>
            </a:pPr>
            <a:r>
              <a:rPr lang="en-GB" dirty="0" smtClean="0"/>
              <a:t>This will include your views on </a:t>
            </a:r>
            <a:r>
              <a:rPr lang="en-GB" smtClean="0"/>
              <a:t>areas like:</a:t>
            </a:r>
            <a:endParaRPr lang="en-GB" dirty="0" smtClean="0"/>
          </a:p>
          <a:p>
            <a:pPr marL="1257300" lvl="2" indent="-457200">
              <a:buFont typeface="Arial"/>
              <a:buChar char="•"/>
            </a:pPr>
            <a:r>
              <a:rPr lang="en-GB" dirty="0" smtClean="0"/>
              <a:t>the role of government and other groups</a:t>
            </a:r>
          </a:p>
          <a:p>
            <a:pPr marL="1257300" lvl="2" indent="-457200">
              <a:buFont typeface="Arial"/>
              <a:buChar char="•"/>
            </a:pPr>
            <a:r>
              <a:rPr lang="en-GB" dirty="0" smtClean="0"/>
              <a:t>what models you think would work well</a:t>
            </a:r>
          </a:p>
          <a:p>
            <a:pPr marL="1257300" lvl="2" indent="-457200">
              <a:buFont typeface="Arial"/>
              <a:buChar char="•"/>
            </a:pPr>
            <a:r>
              <a:rPr lang="en-GB" dirty="0" smtClean="0"/>
              <a:t>what you think is fair</a:t>
            </a:r>
          </a:p>
          <a:p>
            <a:pPr marL="1257300" lvl="2" indent="-457200">
              <a:buFont typeface="Arial"/>
              <a:buChar char="•"/>
            </a:pPr>
            <a:r>
              <a:rPr lang="en-GB" dirty="0" smtClean="0"/>
              <a:t>any areas of concern</a:t>
            </a:r>
          </a:p>
          <a:p>
            <a:pPr marL="1257300" lvl="2" indent="-457200">
              <a:buFont typeface="Arial"/>
              <a:buChar char="•"/>
            </a:pPr>
            <a:r>
              <a:rPr lang="en-GB" dirty="0" smtClean="0"/>
              <a:t>other areas you think we need to talk about and make recommendations on</a:t>
            </a:r>
          </a:p>
          <a:p>
            <a:pPr marL="1257300" lvl="2" indent="-457200">
              <a:buFont typeface="Arial"/>
              <a:buChar char="•"/>
            </a:pPr>
            <a:endParaRPr lang="en-GB" dirty="0"/>
          </a:p>
        </p:txBody>
      </p:sp>
      <p:pic>
        <p:nvPicPr>
          <p:cNvPr id="4" name="Picture 3" descr="Screen Shot 2020-01-20 at 10.46.1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676487"/>
            <a:ext cx="2666169" cy="48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45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6EBEA7BE-A311-4E9D-8854-0352DB49545F}"/>
    </a:ext>
  </a:extLst>
</a:theme>
</file>

<file path=ppt/theme/theme2.xml><?xml version="1.0" encoding="utf-8"?>
<a:theme xmlns:a="http://schemas.openxmlformats.org/drawingml/2006/main" name="3_Map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21EB0679-41EA-40E9-903F-A23B95DDC27D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193</Words>
  <Application>Microsoft Macintosh PowerPoint</Application>
  <PresentationFormat>On-screen Show (16:9)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Jacobs Chronos</vt:lpstr>
      <vt:lpstr>JacobsChronos</vt:lpstr>
      <vt:lpstr>Wingdings</vt:lpstr>
      <vt:lpstr>Custom Design</vt:lpstr>
      <vt:lpstr>3_Map</vt:lpstr>
      <vt:lpstr>1_Office Theme</vt:lpstr>
      <vt:lpstr>How can we make these changes?</vt:lpstr>
      <vt:lpstr>How can we make these changes?</vt:lpstr>
      <vt:lpstr>Questions to consider:</vt:lpstr>
      <vt:lpstr>Next time we meet:</vt:lpstr>
    </vt:vector>
  </TitlesOfParts>
  <Company>Involve</Company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Allan</dc:creator>
  <cp:lastModifiedBy>Lynn Bjerke</cp:lastModifiedBy>
  <cp:revision>137</cp:revision>
  <dcterms:created xsi:type="dcterms:W3CDTF">2020-01-18T09:46:56Z</dcterms:created>
  <dcterms:modified xsi:type="dcterms:W3CDTF">2020-02-10T22:00:39Z</dcterms:modified>
</cp:coreProperties>
</file>