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1" r:id="rId1"/>
    <p:sldMasterId id="2147483794" r:id="rId2"/>
    <p:sldMasterId id="2147483841" r:id="rId3"/>
  </p:sldMasterIdLst>
  <p:notesMasterIdLst>
    <p:notesMasterId r:id="rId11"/>
  </p:notesMasterIdLst>
  <p:sldIdLst>
    <p:sldId id="431" r:id="rId4"/>
    <p:sldId id="432" r:id="rId5"/>
    <p:sldId id="433" r:id="rId6"/>
    <p:sldId id="434" r:id="rId7"/>
    <p:sldId id="435" r:id="rId8"/>
    <p:sldId id="436" r:id="rId9"/>
    <p:sldId id="437" r:id="rId10"/>
  </p:sldIdLst>
  <p:sldSz cx="9144000" cy="5143500" type="screen16x9"/>
  <p:notesSz cx="6858000" cy="9144000"/>
  <p:defaultText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65" algn="l" defTabSz="457130" rtl="0" eaLnBrk="1" latinLnBrk="0" hangingPunct="1">
      <a:defRPr sz="1800" kern="1200">
        <a:solidFill>
          <a:schemeClr val="tx1"/>
        </a:solidFill>
        <a:latin typeface="+mn-lt"/>
        <a:ea typeface="+mn-ea"/>
        <a:cs typeface="+mn-cs"/>
      </a:defRPr>
    </a:lvl3pPr>
    <a:lvl4pPr marL="1371396" algn="l" defTabSz="457130" rtl="0" eaLnBrk="1" latinLnBrk="0" hangingPunct="1">
      <a:defRPr sz="1800" kern="1200">
        <a:solidFill>
          <a:schemeClr val="tx1"/>
        </a:solidFill>
        <a:latin typeface="+mn-lt"/>
        <a:ea typeface="+mn-ea"/>
        <a:cs typeface="+mn-cs"/>
      </a:defRPr>
    </a:lvl4pPr>
    <a:lvl5pPr marL="1828529" algn="l" defTabSz="457130" rtl="0" eaLnBrk="1" latinLnBrk="0" hangingPunct="1">
      <a:defRPr sz="1800" kern="1200">
        <a:solidFill>
          <a:schemeClr val="tx1"/>
        </a:solidFill>
        <a:latin typeface="+mn-lt"/>
        <a:ea typeface="+mn-ea"/>
        <a:cs typeface="+mn-cs"/>
      </a:defRPr>
    </a:lvl5pPr>
    <a:lvl6pPr marL="2285658" algn="l" defTabSz="457130" rtl="0" eaLnBrk="1" latinLnBrk="0" hangingPunct="1">
      <a:defRPr sz="1800" kern="1200">
        <a:solidFill>
          <a:schemeClr val="tx1"/>
        </a:solidFill>
        <a:latin typeface="+mn-lt"/>
        <a:ea typeface="+mn-ea"/>
        <a:cs typeface="+mn-cs"/>
      </a:defRPr>
    </a:lvl6pPr>
    <a:lvl7pPr marL="2742788" algn="l" defTabSz="457130" rtl="0" eaLnBrk="1" latinLnBrk="0" hangingPunct="1">
      <a:defRPr sz="1800" kern="1200">
        <a:solidFill>
          <a:schemeClr val="tx1"/>
        </a:solidFill>
        <a:latin typeface="+mn-lt"/>
        <a:ea typeface="+mn-ea"/>
        <a:cs typeface="+mn-cs"/>
      </a:defRPr>
    </a:lvl7pPr>
    <a:lvl8pPr marL="3199920" algn="l" defTabSz="457130" rtl="0" eaLnBrk="1" latinLnBrk="0" hangingPunct="1">
      <a:defRPr sz="1800" kern="1200">
        <a:solidFill>
          <a:schemeClr val="tx1"/>
        </a:solidFill>
        <a:latin typeface="+mn-lt"/>
        <a:ea typeface="+mn-ea"/>
        <a:cs typeface="+mn-cs"/>
      </a:defRPr>
    </a:lvl8pPr>
    <a:lvl9pPr marL="3657052" algn="l" defTabSz="4571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71803" autoAdjust="0"/>
  </p:normalViewPr>
  <p:slideViewPr>
    <p:cSldViewPr snapToGrid="0" snapToObjects="1">
      <p:cViewPr varScale="1">
        <p:scale>
          <a:sx n="128" d="100"/>
          <a:sy n="128" d="100"/>
        </p:scale>
        <p:origin x="1904" y="16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D8D018-856B-6445-A9C5-053D54818AC1}" type="datetimeFigureOut">
              <a:rPr lang="en-US" smtClean="0"/>
              <a:t>2/10/20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EF99E2-675F-2C42-9469-6B8B96FF0711}" type="slidenum">
              <a:rPr lang="en-US" smtClean="0"/>
              <a:t>‹#›</a:t>
            </a:fld>
            <a:endParaRPr lang="en-US"/>
          </a:p>
        </p:txBody>
      </p:sp>
    </p:spTree>
    <p:extLst>
      <p:ext uri="{BB962C8B-B14F-4D97-AF65-F5344CB8AC3E}">
        <p14:creationId xmlns:p14="http://schemas.microsoft.com/office/powerpoint/2010/main" val="541506989"/>
      </p:ext>
    </p:extLst>
  </p:cSld>
  <p:clrMap bg1="lt1" tx1="dk1" bg2="lt2" tx2="dk2" accent1="accent1" accent2="accent2" accent3="accent3" accent4="accent4" accent5="accent5" accent6="accent6" hlink="hlink" folHlink="folHlink"/>
  <p:notesStyle>
    <a:lvl1pPr marL="0" algn="l" defTabSz="457130" rtl="0" eaLnBrk="1" latinLnBrk="0" hangingPunct="1">
      <a:defRPr sz="1200" kern="1200">
        <a:solidFill>
          <a:schemeClr val="tx1"/>
        </a:solidFill>
        <a:latin typeface="+mn-lt"/>
        <a:ea typeface="+mn-ea"/>
        <a:cs typeface="+mn-cs"/>
      </a:defRPr>
    </a:lvl1pPr>
    <a:lvl2pPr marL="457130" algn="l" defTabSz="457130" rtl="0" eaLnBrk="1" latinLnBrk="0" hangingPunct="1">
      <a:defRPr sz="1200" kern="1200">
        <a:solidFill>
          <a:schemeClr val="tx1"/>
        </a:solidFill>
        <a:latin typeface="+mn-lt"/>
        <a:ea typeface="+mn-ea"/>
        <a:cs typeface="+mn-cs"/>
      </a:defRPr>
    </a:lvl2pPr>
    <a:lvl3pPr marL="914265" algn="l" defTabSz="457130" rtl="0" eaLnBrk="1" latinLnBrk="0" hangingPunct="1">
      <a:defRPr sz="1200" kern="1200">
        <a:solidFill>
          <a:schemeClr val="tx1"/>
        </a:solidFill>
        <a:latin typeface="+mn-lt"/>
        <a:ea typeface="+mn-ea"/>
        <a:cs typeface="+mn-cs"/>
      </a:defRPr>
    </a:lvl3pPr>
    <a:lvl4pPr marL="1371396" algn="l" defTabSz="457130" rtl="0" eaLnBrk="1" latinLnBrk="0" hangingPunct="1">
      <a:defRPr sz="1200" kern="1200">
        <a:solidFill>
          <a:schemeClr val="tx1"/>
        </a:solidFill>
        <a:latin typeface="+mn-lt"/>
        <a:ea typeface="+mn-ea"/>
        <a:cs typeface="+mn-cs"/>
      </a:defRPr>
    </a:lvl4pPr>
    <a:lvl5pPr marL="1828529" algn="l" defTabSz="457130" rtl="0" eaLnBrk="1" latinLnBrk="0" hangingPunct="1">
      <a:defRPr sz="1200" kern="1200">
        <a:solidFill>
          <a:schemeClr val="tx1"/>
        </a:solidFill>
        <a:latin typeface="+mn-lt"/>
        <a:ea typeface="+mn-ea"/>
        <a:cs typeface="+mn-cs"/>
      </a:defRPr>
    </a:lvl5pPr>
    <a:lvl6pPr marL="2285658" algn="l" defTabSz="457130" rtl="0" eaLnBrk="1" latinLnBrk="0" hangingPunct="1">
      <a:defRPr sz="1200" kern="1200">
        <a:solidFill>
          <a:schemeClr val="tx1"/>
        </a:solidFill>
        <a:latin typeface="+mn-lt"/>
        <a:ea typeface="+mn-ea"/>
        <a:cs typeface="+mn-cs"/>
      </a:defRPr>
    </a:lvl6pPr>
    <a:lvl7pPr marL="2742788" algn="l" defTabSz="457130" rtl="0" eaLnBrk="1" latinLnBrk="0" hangingPunct="1">
      <a:defRPr sz="1200" kern="1200">
        <a:solidFill>
          <a:schemeClr val="tx1"/>
        </a:solidFill>
        <a:latin typeface="+mn-lt"/>
        <a:ea typeface="+mn-ea"/>
        <a:cs typeface="+mn-cs"/>
      </a:defRPr>
    </a:lvl7pPr>
    <a:lvl8pPr marL="3199920" algn="l" defTabSz="457130" rtl="0" eaLnBrk="1" latinLnBrk="0" hangingPunct="1">
      <a:defRPr sz="1200" kern="1200">
        <a:solidFill>
          <a:schemeClr val="tx1"/>
        </a:solidFill>
        <a:latin typeface="+mn-lt"/>
        <a:ea typeface="+mn-ea"/>
        <a:cs typeface="+mn-cs"/>
      </a:defRPr>
    </a:lvl8pPr>
    <a:lvl9pPr marL="3657052" algn="l" defTabSz="457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Dan Alchin of Energy UK</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Organisation representing energy suppliers. Like British Gas, EDF Energy or Scottish Power. As well as the likes of Bulb Energy, Octopus Energy or OVO Energy.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Also represent power generators, the companies that operate the power plants in this country. All different technologies, wind and solar farms through to nuclear power plants.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Here to talk about the role of the private sector, businesses, in reducing emissions in the home.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Believe that business and competitive markets have a key role to play.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What do I mean by businesses</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82CCEE1F-C110-4FF5-B496-6411B7E06A88}" type="slidenum">
              <a:rPr lang="en-GB" smtClean="0">
                <a:solidFill>
                  <a:prstClr val="black"/>
                </a:solidFill>
                <a:latin typeface="Calibri"/>
              </a:rPr>
              <a:pPr/>
              <a:t>1</a:t>
            </a:fld>
            <a:endParaRPr lang="en-GB">
              <a:solidFill>
                <a:prstClr val="black"/>
              </a:solidFill>
              <a:latin typeface="Calibri"/>
            </a:endParaRPr>
          </a:p>
        </p:txBody>
      </p:sp>
    </p:spTree>
    <p:extLst>
      <p:ext uri="{BB962C8B-B14F-4D97-AF65-F5344CB8AC3E}">
        <p14:creationId xmlns:p14="http://schemas.microsoft.com/office/powerpoint/2010/main" val="47295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dirty="0"/>
              <a:t>I see four big roles for business in helping you improve your home:</a:t>
            </a:r>
          </a:p>
          <a:p>
            <a:pPr marL="0" indent="0">
              <a:buFont typeface="Arial" panose="020B0604020202020204" pitchFamily="34" charset="0"/>
              <a:buNone/>
            </a:pPr>
            <a:endParaRPr lang="en-GB" b="0" dirty="0"/>
          </a:p>
          <a:p>
            <a:pPr marL="171450" indent="-171450">
              <a:buFont typeface="Arial" panose="020B0604020202020204" pitchFamily="34" charset="0"/>
              <a:buChar char="•"/>
            </a:pPr>
            <a:r>
              <a:rPr lang="en-GB" b="0" dirty="0"/>
              <a:t>Like today businesses will continue to be the ones selling and installing boilers, insulation and heat pumps.</a:t>
            </a:r>
          </a:p>
          <a:p>
            <a:pPr marL="171450" indent="-171450">
              <a:buFont typeface="Arial" panose="020B0604020202020204" pitchFamily="34" charset="0"/>
              <a:buChar char="•"/>
            </a:pPr>
            <a:endParaRPr lang="en-GB" b="0" dirty="0"/>
          </a:p>
          <a:p>
            <a:pPr marL="171450" indent="-171450">
              <a:buFont typeface="Arial" panose="020B0604020202020204" pitchFamily="34" charset="0"/>
              <a:buChar char="•"/>
            </a:pPr>
            <a:r>
              <a:rPr lang="en-GB" b="0" dirty="0"/>
              <a:t>This includes servicing and repairs</a:t>
            </a:r>
          </a:p>
          <a:p>
            <a:pPr marL="171450" indent="-171450">
              <a:buFont typeface="Arial" panose="020B0604020202020204" pitchFamily="34" charset="0"/>
              <a:buChar char="•"/>
            </a:pPr>
            <a:endParaRPr lang="en-GB" b="0" dirty="0"/>
          </a:p>
          <a:p>
            <a:pPr marL="171450" indent="-171450">
              <a:buFont typeface="Arial" panose="020B0604020202020204" pitchFamily="34" charset="0"/>
              <a:buChar char="•"/>
            </a:pPr>
            <a:r>
              <a:rPr lang="en-GB" b="0" dirty="0"/>
              <a:t>Also a big role for businesses in financing improvements.</a:t>
            </a:r>
          </a:p>
          <a:p>
            <a:pPr marL="0" indent="0">
              <a:buFont typeface="Arial" panose="020B0604020202020204" pitchFamily="34" charset="0"/>
              <a:buNone/>
            </a:pPr>
            <a:endParaRPr lang="en-GB" b="0" dirty="0"/>
          </a:p>
          <a:p>
            <a:pPr marL="171450" indent="-171450">
              <a:buFont typeface="Arial" panose="020B0604020202020204" pitchFamily="34" charset="0"/>
              <a:buChar char="•"/>
            </a:pPr>
            <a:r>
              <a:rPr lang="en-GB" b="0" dirty="0"/>
              <a:t>Could also be in the form of green loans and green mortgages to help us pay for the new technologies that we will need to reduce carbon emissions in the home, which will generally come with a higher upfront cost. </a:t>
            </a:r>
          </a:p>
          <a:p>
            <a:pPr marL="171450" indent="-171450">
              <a:buFont typeface="Arial" panose="020B0604020202020204" pitchFamily="34" charset="0"/>
              <a:buChar char="•"/>
            </a:pP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Businesses will also be at the forefront of driving innovation. Both in bringing forward new products but also new ways of interacting with users. </a:t>
            </a:r>
          </a:p>
          <a:p>
            <a:pPr marL="171450" indent="-171450">
              <a:buFont typeface="Arial" panose="020B0604020202020204" pitchFamily="34" charset="0"/>
              <a:buChar char="•"/>
            </a:pPr>
            <a:endParaRPr lang="en-GB" b="0" dirty="0"/>
          </a:p>
          <a:p>
            <a:pPr marL="171450" indent="-171450">
              <a:buFont typeface="Arial" panose="020B0604020202020204" pitchFamily="34" charset="0"/>
              <a:buChar char="•"/>
            </a:pPr>
            <a:r>
              <a:rPr lang="en-GB" b="0" dirty="0"/>
              <a:t>Technologies that help reduce emissions – such as heat pumps or smart thermostats, like Nest and Hive– will need to be installed, and new technologies will need to be developed.</a:t>
            </a:r>
          </a:p>
          <a:p>
            <a:pPr marL="171450" indent="-171450">
              <a:buFont typeface="Arial" panose="020B0604020202020204" pitchFamily="34" charset="0"/>
              <a:buChar char="•"/>
            </a:pP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How energy is packaged and sold may also change, new ways of interacting with businesses could emerge. </a:t>
            </a:r>
          </a:p>
          <a:p>
            <a:pPr marL="0" indent="0">
              <a:buFont typeface="Arial" panose="020B0604020202020204" pitchFamily="34" charset="0"/>
              <a:buNone/>
            </a:pPr>
            <a:endParaRPr lang="en-GB" b="0" dirty="0"/>
          </a:p>
          <a:p>
            <a:pPr marL="171450" indent="-171450">
              <a:buFont typeface="Arial" panose="020B0604020202020204" pitchFamily="34" charset="0"/>
              <a:buChar char="•"/>
            </a:pPr>
            <a:endParaRPr lang="en-GB" b="0" dirty="0"/>
          </a:p>
          <a:p>
            <a:pPr marL="171450" indent="-171450">
              <a:buFont typeface="Arial" panose="020B0604020202020204" pitchFamily="34" charset="0"/>
              <a:buChar char="•"/>
            </a:pPr>
            <a:endParaRPr lang="en-GB" b="0" dirty="0"/>
          </a:p>
          <a:p>
            <a:pPr marL="171450" indent="-171450">
              <a:buFont typeface="Arial" panose="020B0604020202020204" pitchFamily="34" charset="0"/>
              <a:buChar char="•"/>
            </a:pPr>
            <a:endParaRPr lang="en-GB" b="0" dirty="0"/>
          </a:p>
        </p:txBody>
      </p:sp>
      <p:sp>
        <p:nvSpPr>
          <p:cNvPr id="4" name="Slide Number Placeholder 3"/>
          <p:cNvSpPr>
            <a:spLocks noGrp="1"/>
          </p:cNvSpPr>
          <p:nvPr>
            <p:ph type="sldNum" sz="quarter" idx="5"/>
          </p:nvPr>
        </p:nvSpPr>
        <p:spPr/>
        <p:txBody>
          <a:bodyPr/>
          <a:lstStyle/>
          <a:p>
            <a:fld id="{82CCEE1F-C110-4FF5-B496-6411B7E06A88}" type="slidenum">
              <a:rPr lang="en-GB" smtClean="0">
                <a:solidFill>
                  <a:prstClr val="black"/>
                </a:solidFill>
                <a:latin typeface="Calibri"/>
              </a:rPr>
              <a:pPr/>
              <a:t>2</a:t>
            </a:fld>
            <a:endParaRPr lang="en-GB">
              <a:solidFill>
                <a:prstClr val="black"/>
              </a:solidFill>
              <a:latin typeface="Calibri"/>
            </a:endParaRPr>
          </a:p>
        </p:txBody>
      </p:sp>
    </p:spTree>
    <p:extLst>
      <p:ext uri="{BB962C8B-B14F-4D97-AF65-F5344CB8AC3E}">
        <p14:creationId xmlns:p14="http://schemas.microsoft.com/office/powerpoint/2010/main" val="669656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Energy companies have improved over 2 million homes since 2013, like loft insulation, new boilers and filling cavity walls. </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There is also a strong private market for boiler installation and repairs with over 1 millions boilers being installed each year.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indent="-171450">
              <a:buFont typeface="Arial" panose="020B0604020202020204" pitchFamily="34" charset="0"/>
              <a:buChar char="•"/>
            </a:pPr>
            <a:r>
              <a:rPr lang="en-GB" dirty="0"/>
              <a:t>Businesses have installed over 100,000 renewable heat systems in response to Government incentives.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These activities contribute to a growing number of people work in low carbon jobs, including key trades like gas engineers, electricians, builders and plumbers.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endParaRPr lang="en-GB" dirty="0"/>
          </a:p>
          <a:p>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2CCEE1F-C110-4FF5-B496-6411B7E06A88}" type="slidenum">
              <a:rPr lang="en-GB" smtClean="0">
                <a:solidFill>
                  <a:prstClr val="black"/>
                </a:solidFill>
                <a:latin typeface="Calibri"/>
              </a:rPr>
              <a:pPr/>
              <a:t>3</a:t>
            </a:fld>
            <a:endParaRPr lang="en-GB">
              <a:solidFill>
                <a:prstClr val="black"/>
              </a:solidFill>
              <a:latin typeface="Calibri"/>
            </a:endParaRPr>
          </a:p>
        </p:txBody>
      </p:sp>
    </p:spTree>
    <p:extLst>
      <p:ext uri="{BB962C8B-B14F-4D97-AF65-F5344CB8AC3E}">
        <p14:creationId xmlns:p14="http://schemas.microsoft.com/office/powerpoint/2010/main" val="2317052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Energy Companies Obligation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How we have improved those 2million homes since 2013</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So what is ECO.</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Well Government passed a law, requiring the largest energy suppliers to install loft insulation, cavity wall insulation and new boilers to help poorer households who are struggling with their energy bills.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 scheme like this has existed in some shape or form since 1994.</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Energy companies pay for the improvements and then costs are shared across all of our energy bills – adds about £26 a year to all our bills. </a:t>
            </a:r>
          </a:p>
          <a:p>
            <a:pPr marL="171450" indent="-17145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Important thing to note, currently the only GB wide programme to improve homes – if you live and England and have had work done good chance it was under ECO</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82CCEE1F-C110-4FF5-B496-6411B7E06A88}" type="slidenum">
              <a:rPr lang="en-GB" smtClean="0">
                <a:solidFill>
                  <a:prstClr val="black"/>
                </a:solidFill>
                <a:latin typeface="Calibri"/>
              </a:rPr>
              <a:pPr/>
              <a:t>4</a:t>
            </a:fld>
            <a:endParaRPr lang="en-GB">
              <a:solidFill>
                <a:prstClr val="black"/>
              </a:solidFill>
              <a:latin typeface="Calibri"/>
            </a:endParaRPr>
          </a:p>
        </p:txBody>
      </p:sp>
    </p:spTree>
    <p:extLst>
      <p:ext uri="{BB962C8B-B14F-4D97-AF65-F5344CB8AC3E}">
        <p14:creationId xmlns:p14="http://schemas.microsoft.com/office/powerpoint/2010/main" val="3578585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panose="020B0604020202020204" pitchFamily="34" charset="0"/>
              <a:buChar char="•"/>
            </a:pPr>
            <a:r>
              <a:rPr lang="en-GB" sz="2800" b="0" dirty="0">
                <a:solidFill>
                  <a:prstClr val="black"/>
                </a:solidFill>
              </a:rPr>
              <a:t>Have talked a lot about progress to date. But that has been largely driven by govt support like the Energy Company Obligation and incentives. </a:t>
            </a:r>
          </a:p>
          <a:p>
            <a:pPr marL="457200" lvl="0" indent="-457200">
              <a:buFont typeface="Arial" panose="020B0604020202020204" pitchFamily="34" charset="0"/>
              <a:buChar char="•"/>
            </a:pPr>
            <a:endParaRPr lang="en-GB" sz="2800" b="0" dirty="0">
              <a:solidFill>
                <a:prstClr val="black"/>
              </a:solidFill>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i="0" u="none" strike="noStrike" kern="1200" dirty="0">
                <a:solidFill>
                  <a:schemeClr val="tx1"/>
                </a:solidFill>
                <a:effectLst/>
                <a:latin typeface="+mn-lt"/>
                <a:ea typeface="+mn-ea"/>
                <a:cs typeface="+mn-cs"/>
              </a:rPr>
              <a:t>However, it is estimated that over £5bn annual investment is needed to meet the energy efficiency targets the government has set itself for 2035</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0" i="0" u="none" strike="noStrike" kern="1200" dirty="0">
              <a:solidFill>
                <a:schemeClr val="tx1"/>
              </a:solidFill>
              <a:effectLst/>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dirty="0">
                <a:solidFill>
                  <a:prstClr val="black"/>
                </a:solidFill>
              </a:rPr>
              <a:t>In an ideal world, government would help us all pay for it, but that is perhaps not realistic and may not be the cheapest way of meeting our goals.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800" b="0" dirty="0">
              <a:solidFill>
                <a:prstClr val="black"/>
              </a:solidFill>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a:t>My view is that the transition is not possible without private business. We need the private sector’s investment, resources and skills and most of us </a:t>
            </a:r>
            <a:r>
              <a:rPr lang="en-GB" sz="2800" b="0" dirty="0">
                <a:solidFill>
                  <a:prstClr val="black"/>
                </a:solidFill>
              </a:rPr>
              <a:t>are going to have to pay for improvements ourselves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800" b="0" dirty="0">
              <a:solidFill>
                <a:prstClr val="black"/>
              </a:solidFill>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dirty="0">
                <a:solidFill>
                  <a:prstClr val="black"/>
                </a:solidFill>
              </a:rPr>
              <a:t>Yet at the moment that looks very unlikely.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800" b="0" dirty="0">
              <a:solidFill>
                <a:prstClr val="black"/>
              </a:solidFill>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dirty="0">
                <a:solidFill>
                  <a:prstClr val="black"/>
                </a:solidFill>
              </a:rPr>
              <a:t>Currently, to put it simply,  the majority of people are not willing to spend their own time and money on energy efficiency improvements or renewable heat systems.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800" b="0" dirty="0">
              <a:solidFill>
                <a:prstClr val="black"/>
              </a:solidFill>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dirty="0">
                <a:solidFill>
                  <a:prstClr val="black"/>
                </a:solidFill>
              </a:rPr>
              <a:t>Why:  </a:t>
            </a:r>
          </a:p>
          <a:p>
            <a:pPr marL="457200" lvl="0" indent="-457200">
              <a:buFont typeface="Arial" panose="020B0604020202020204" pitchFamily="34" charset="0"/>
              <a:buChar char="•"/>
            </a:pPr>
            <a:endParaRPr lang="en-GB" sz="2800" b="0" dirty="0">
              <a:solidFill>
                <a:prstClr val="black"/>
              </a:solidFill>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dirty="0">
                <a:solidFill>
                  <a:prstClr val="black"/>
                </a:solidFill>
              </a:rPr>
              <a:t>Most home energy improvements will be expensive and disruptive.</a:t>
            </a:r>
          </a:p>
          <a:p>
            <a:pPr marL="914400" lvl="1" indent="-457200">
              <a:buFont typeface="Arial" panose="020B0604020202020204" pitchFamily="34" charset="0"/>
              <a:buChar char="•"/>
            </a:pPr>
            <a:endParaRPr lang="en-GB" sz="2800" b="0" dirty="0">
              <a:solidFill>
                <a:prstClr val="black"/>
              </a:solidFill>
            </a:endParaRPr>
          </a:p>
          <a:p>
            <a:pPr marL="914400" lvl="1" indent="-457200">
              <a:buFont typeface="Arial" panose="020B0604020202020204" pitchFamily="34" charset="0"/>
              <a:buChar char="•"/>
            </a:pPr>
            <a:r>
              <a:rPr lang="en-GB" sz="2800" b="0" dirty="0">
                <a:solidFill>
                  <a:prstClr val="black"/>
                </a:solidFill>
              </a:rPr>
              <a:t>Yet for 30 years have been free of charge. Has set the expectation that such improvements should be free.</a:t>
            </a:r>
          </a:p>
          <a:p>
            <a:pPr marL="914400" lvl="1" indent="-457200">
              <a:buFont typeface="Arial" panose="020B0604020202020204" pitchFamily="34" charset="0"/>
              <a:buChar char="•"/>
            </a:pPr>
            <a:endParaRPr lang="en-GB" sz="2800" b="0" dirty="0">
              <a:solidFill>
                <a:prstClr val="black"/>
              </a:solidFill>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dirty="0">
                <a:solidFill>
                  <a:prstClr val="black"/>
                </a:solidFill>
              </a:rPr>
              <a:t>Furthermore, unlike a new kitchen or bathroom, improvements are unlikely to add value to your home. So why do it?</a:t>
            </a:r>
          </a:p>
          <a:p>
            <a:pPr marL="914400" lvl="1" indent="-457200">
              <a:buFont typeface="Arial" panose="020B0604020202020204" pitchFamily="34" charset="0"/>
              <a:buChar char="•"/>
            </a:pPr>
            <a:endParaRPr lang="en-GB" sz="2800" b="0" dirty="0">
              <a:solidFill>
                <a:prstClr val="black"/>
              </a:solidFill>
            </a:endParaRPr>
          </a:p>
          <a:p>
            <a:pPr marL="914400" lvl="1" indent="-457200">
              <a:buFont typeface="Arial" panose="020B0604020202020204" pitchFamily="34" charset="0"/>
              <a:buChar char="•"/>
            </a:pPr>
            <a:r>
              <a:rPr lang="en-GB" sz="2800" b="0" dirty="0">
                <a:solidFill>
                  <a:prstClr val="black"/>
                </a:solidFill>
              </a:rPr>
              <a:t>Further challenge in that 20% of households live in private rented accommodation. Who is responsible for paying for and arranging works. Short term benefits (energy bill savings, improved comfort) go to tenants. Landlords do benefit in the long term, but have to face the cost at the start. </a:t>
            </a:r>
          </a:p>
          <a:p>
            <a:pPr marL="0" indent="0">
              <a:buFont typeface="Arial" panose="020B0604020202020204" pitchFamily="34" charset="0"/>
              <a:buNone/>
            </a:pPr>
            <a:endParaRPr lang="en-GB" b="0" dirty="0"/>
          </a:p>
          <a:p>
            <a:pPr marL="171450" indent="-171450">
              <a:buFont typeface="Arial" panose="020B0604020202020204" pitchFamily="34" charset="0"/>
              <a:buChar char="•"/>
            </a:pPr>
            <a:endParaRPr lang="en-GB" b="0" dirty="0"/>
          </a:p>
          <a:p>
            <a:pPr marL="171450" indent="-171450">
              <a:buFont typeface="Arial" panose="020B0604020202020204" pitchFamily="34" charset="0"/>
              <a:buChar char="•"/>
            </a:pPr>
            <a:endParaRPr lang="en-GB" b="0" dirty="0"/>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82CCEE1F-C110-4FF5-B496-6411B7E06A88}" type="slidenum">
              <a:rPr lang="en-GB" smtClean="0">
                <a:solidFill>
                  <a:prstClr val="black"/>
                </a:solidFill>
                <a:latin typeface="Calibri"/>
              </a:rPr>
              <a:pPr/>
              <a:t>5</a:t>
            </a:fld>
            <a:endParaRPr lang="en-GB">
              <a:solidFill>
                <a:prstClr val="black"/>
              </a:solidFill>
              <a:latin typeface="Calibri"/>
            </a:endParaRPr>
          </a:p>
        </p:txBody>
      </p:sp>
    </p:spTree>
    <p:extLst>
      <p:ext uri="{BB962C8B-B14F-4D97-AF65-F5344CB8AC3E}">
        <p14:creationId xmlns:p14="http://schemas.microsoft.com/office/powerpoint/2010/main" val="222066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These challenges are not unique to the UK</a:t>
            </a:r>
          </a:p>
          <a:p>
            <a:pPr marL="0" indent="0">
              <a:buFont typeface="Arial" panose="020B0604020202020204" pitchFamily="34" charset="0"/>
              <a:buNone/>
            </a:pPr>
            <a:endParaRPr lang="en-US" b="0" dirty="0"/>
          </a:p>
          <a:p>
            <a:r>
              <a:rPr lang="en-GB" sz="1200" kern="1200" dirty="0">
                <a:solidFill>
                  <a:schemeClr val="tx1"/>
                </a:solidFill>
                <a:effectLst/>
                <a:latin typeface="+mn-lt"/>
                <a:ea typeface="+mn-ea"/>
                <a:cs typeface="+mn-cs"/>
              </a:rPr>
              <a:t>Other countries (Germany, France, the Netherlands, and closer to home Scotland) have thriving businesses and markets that are helping people like me and you cut bills and live in more comfortable, healthy and attractive homes.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 have they done it, what do we need to do?</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need: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Well we need a genuine strategy and plan, which includes: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New laws that’s set long term government targets -  </a:t>
            </a:r>
            <a:r>
              <a:rPr lang="en-US" b="0" dirty="0"/>
              <a:t>Energy UK has long called for Government to require a certain level of energy efficiency to be able to sell or rent your home. We already have similar, all be it much less ambitious rules in place today for rented homes.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need new incentives to encourage people to make changes and comply with any new laws.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Examples of incentives could include: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tax credits for low carbon home improvements,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lowered rates of VAT,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very low or no interest government-backed loans,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Or Stamp Duty or Council Tax variations.</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This then needs to be supported by high performance standards, so that we all know what we are purchasing and national communications and marketing campaigns to raise awareness, supported by the availability of local advice for households on the ground.</a:t>
            </a:r>
          </a:p>
          <a:p>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US" b="0" dirty="0"/>
              <a:t>If you do these things. You give people the reasons and ability to invest their own money in their homes and give business certainty that if they launch products and services people will be interested in buying them.</a:t>
            </a:r>
          </a:p>
          <a:p>
            <a:pPr marL="0" indent="0">
              <a:buFont typeface="Arial" panose="020B0604020202020204" pitchFamily="34" charset="0"/>
              <a:buNone/>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Furthermore you will drive the growth of new businesses, creating jobs and generating tax revenues. </a:t>
            </a:r>
            <a:endParaRPr lang="en-US" b="0" dirty="0"/>
          </a:p>
          <a:p>
            <a:endParaRPr lang="en-US" b="1" dirty="0"/>
          </a:p>
          <a:p>
            <a:endParaRPr lang="en-US" b="1" dirty="0"/>
          </a:p>
        </p:txBody>
      </p:sp>
      <p:sp>
        <p:nvSpPr>
          <p:cNvPr id="4" name="Slide Number Placeholder 3"/>
          <p:cNvSpPr>
            <a:spLocks noGrp="1"/>
          </p:cNvSpPr>
          <p:nvPr>
            <p:ph type="sldNum" sz="quarter" idx="5"/>
          </p:nvPr>
        </p:nvSpPr>
        <p:spPr/>
        <p:txBody>
          <a:bodyPr/>
          <a:lstStyle/>
          <a:p>
            <a:fld id="{82CCEE1F-C110-4FF5-B496-6411B7E06A88}" type="slidenum">
              <a:rPr lang="en-GB" smtClean="0">
                <a:solidFill>
                  <a:prstClr val="black"/>
                </a:solidFill>
                <a:latin typeface="Calibri"/>
              </a:rPr>
              <a:pPr/>
              <a:t>6</a:t>
            </a:fld>
            <a:endParaRPr lang="en-GB">
              <a:solidFill>
                <a:prstClr val="black"/>
              </a:solidFill>
              <a:latin typeface="Calibri"/>
            </a:endParaRPr>
          </a:p>
        </p:txBody>
      </p:sp>
    </p:spTree>
    <p:extLst>
      <p:ext uri="{BB962C8B-B14F-4D97-AF65-F5344CB8AC3E}">
        <p14:creationId xmlns:p14="http://schemas.microsoft.com/office/powerpoint/2010/main" val="155997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Now that obviously leaves a key question about those who cant afford to make improvements.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No matter what incentives or laws are in place, it is clear some people will not be able to afford to invest in their home.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From our point of view, this is where government needs to take a lead</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Fundamentally there is a need for a government funded programme of support to help poorer households who cant afford improvements – we already have examples of such schemes in both Scotland and Wales.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Yes we do today have ECO, but the level of support is not enough. It is also not ideal as the cost of ECO is paid for by all of us regardless of our ability to afford it, would be much fairer if it came out of general taxation.</a:t>
            </a:r>
          </a:p>
          <a:p>
            <a:pPr marL="171450" indent="-17145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We must ensure that nobody is left behind or forced to live in a cold, damp and unhealthy home.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82CCEE1F-C110-4FF5-B496-6411B7E06A88}" type="slidenum">
              <a:rPr lang="en-GB" smtClean="0">
                <a:solidFill>
                  <a:prstClr val="black"/>
                </a:solidFill>
                <a:latin typeface="Calibri"/>
              </a:rPr>
              <a:pPr/>
              <a:t>7</a:t>
            </a:fld>
            <a:endParaRPr lang="en-GB">
              <a:solidFill>
                <a:prstClr val="black"/>
              </a:solidFill>
              <a:latin typeface="Calibri"/>
            </a:endParaRPr>
          </a:p>
        </p:txBody>
      </p:sp>
    </p:spTree>
    <p:extLst>
      <p:ext uri="{BB962C8B-B14F-4D97-AF65-F5344CB8AC3E}">
        <p14:creationId xmlns:p14="http://schemas.microsoft.com/office/powerpoint/2010/main" val="718795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3" Type="http://schemas.openxmlformats.org/officeDocument/2006/relationships/image" Target="../media/image12.png"/><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Blac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xmlns="" id="{9F5B10BB-2279-444D-A69E-B8C415407EFF}"/>
              </a:ext>
            </a:extLst>
          </p:cNvPr>
          <p:cNvSpPr/>
          <p:nvPr userDrawn="1"/>
        </p:nvSpPr>
        <p:spPr>
          <a:xfrm>
            <a:off x="0" y="0"/>
            <a:ext cx="13716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srgbClr val="FFFFFF"/>
              </a:solidFill>
              <a:latin typeface="Jacobs Chronos"/>
            </a:endParaRPr>
          </a:p>
        </p:txBody>
      </p:sp>
      <p:cxnSp>
        <p:nvCxnSpPr>
          <p:cNvPr id="15" name="Straight Connector 14">
            <a:extLst>
              <a:ext uri="{FF2B5EF4-FFF2-40B4-BE49-F238E27FC236}">
                <a16:creationId xmlns:a16="http://schemas.microsoft.com/office/drawing/2014/main" xmlns="" id="{197C72B8-85D1-40F1-943D-22DB1FC9F4C8}"/>
              </a:ext>
            </a:extLst>
          </p:cNvPr>
          <p:cNvCxnSpPr/>
          <p:nvPr userDrawn="1"/>
        </p:nvCxnSpPr>
        <p:spPr>
          <a:xfrm>
            <a:off x="240030" y="466344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40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xmlns="" id="{3942DA99-6BA4-4DA7-8651-80752B5462FE}"/>
              </a:ext>
            </a:extLst>
          </p:cNvPr>
          <p:cNvGrpSpPr/>
          <p:nvPr userDrawn="1"/>
        </p:nvGrpSpPr>
        <p:grpSpPr>
          <a:xfrm>
            <a:off x="1" y="5006340"/>
            <a:ext cx="9152097" cy="137160"/>
            <a:chOff x="0" y="5303520"/>
            <a:chExt cx="12202796" cy="594360"/>
          </a:xfrm>
        </p:grpSpPr>
        <p:sp>
          <p:nvSpPr>
            <p:cNvPr id="15" name="Rectangle 14">
              <a:extLst>
                <a:ext uri="{FF2B5EF4-FFF2-40B4-BE49-F238E27FC236}">
                  <a16:creationId xmlns:a16="http://schemas.microsoft.com/office/drawing/2014/main" xmlns="" id="{9FC97499-E988-4B11-B114-5E15CA266BF8}"/>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6" name="Rectangle 15">
              <a:extLst>
                <a:ext uri="{FF2B5EF4-FFF2-40B4-BE49-F238E27FC236}">
                  <a16:creationId xmlns:a16="http://schemas.microsoft.com/office/drawing/2014/main" xmlns="" id="{4BB952E0-2CF7-48F8-8262-7CE47CD99877}"/>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xmlns="" id="{A3AC656F-3F0C-49A2-81C1-78C572069D73}"/>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155196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xmlns="" id="{C35AFC50-E6B6-4E43-B4E7-F9E2A95E63EC}"/>
              </a:ext>
            </a:extLst>
          </p:cNvPr>
          <p:cNvGrpSpPr/>
          <p:nvPr userDrawn="1"/>
        </p:nvGrpSpPr>
        <p:grpSpPr>
          <a:xfrm>
            <a:off x="1" y="5006340"/>
            <a:ext cx="9152097" cy="137160"/>
            <a:chOff x="0" y="5303520"/>
            <a:chExt cx="12202796" cy="594360"/>
          </a:xfrm>
        </p:grpSpPr>
        <p:sp>
          <p:nvSpPr>
            <p:cNvPr id="12" name="Rectangle 11">
              <a:extLst>
                <a:ext uri="{FF2B5EF4-FFF2-40B4-BE49-F238E27FC236}">
                  <a16:creationId xmlns:a16="http://schemas.microsoft.com/office/drawing/2014/main" xmlns="" id="{1A2B86E2-F045-4370-94FD-B80A57E52011}"/>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3" name="Rectangle 12">
              <a:extLst>
                <a:ext uri="{FF2B5EF4-FFF2-40B4-BE49-F238E27FC236}">
                  <a16:creationId xmlns:a16="http://schemas.microsoft.com/office/drawing/2014/main" xmlns="" id="{C6F66FD7-E36D-4A8C-9C0D-40991721246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4" name="Rectangle 13">
              <a:extLst>
                <a:ext uri="{FF2B5EF4-FFF2-40B4-BE49-F238E27FC236}">
                  <a16:creationId xmlns:a16="http://schemas.microsoft.com/office/drawing/2014/main" xmlns="" id="{54169620-5373-445A-839E-0A597466E92E}"/>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3110087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p>
            <a:r>
              <a:rPr lang="en-AU">
                <a:solidFill>
                  <a:srgbClr val="000000"/>
                </a:solidFill>
                <a:latin typeface="Jacobs Chronos"/>
              </a:rPr>
              <a:t>©Jacobs 2019</a:t>
            </a:r>
            <a:endParaRPr lang="en-AU" dirty="0">
              <a:solidFill>
                <a:srgbClr val="000000"/>
              </a:solidFill>
              <a:latin typeface="Jacobs Chronos"/>
            </a:endParaRP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xmlns="" id="{F90E0E93-EEE6-4D51-9F5C-4F52ACDE3916}"/>
              </a:ext>
            </a:extLst>
          </p:cNvPr>
          <p:cNvGrpSpPr/>
          <p:nvPr userDrawn="1"/>
        </p:nvGrpSpPr>
        <p:grpSpPr>
          <a:xfrm>
            <a:off x="1" y="5006340"/>
            <a:ext cx="9152097" cy="137160"/>
            <a:chOff x="0" y="5303520"/>
            <a:chExt cx="12202796" cy="594360"/>
          </a:xfrm>
        </p:grpSpPr>
        <p:sp>
          <p:nvSpPr>
            <p:cNvPr id="15" name="Rectangle 14">
              <a:extLst>
                <a:ext uri="{FF2B5EF4-FFF2-40B4-BE49-F238E27FC236}">
                  <a16:creationId xmlns:a16="http://schemas.microsoft.com/office/drawing/2014/main" xmlns="" id="{26A910FC-EEC9-4E32-9C79-04B4D2C5033B}"/>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6" name="Rectangle 15">
              <a:extLst>
                <a:ext uri="{FF2B5EF4-FFF2-40B4-BE49-F238E27FC236}">
                  <a16:creationId xmlns:a16="http://schemas.microsoft.com/office/drawing/2014/main" xmlns="" id="{7D262B7C-8609-4D89-A827-E2F2D0992C62}"/>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xmlns="" id="{A888E613-23F0-43B0-BB12-5224CC248F1C}"/>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590584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 Cover Blue 1">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xmlns="" id="{27D40AD0-5D9B-4347-8016-757E80747E76}"/>
              </a:ext>
            </a:extLst>
          </p:cNvPr>
          <p:cNvGrpSpPr/>
          <p:nvPr userDrawn="1"/>
        </p:nvGrpSpPr>
        <p:grpSpPr>
          <a:xfrm>
            <a:off x="1179010" y="0"/>
            <a:ext cx="7964990" cy="4058602"/>
            <a:chOff x="1572014" y="0"/>
            <a:chExt cx="10619986" cy="5411469"/>
          </a:xfrm>
        </p:grpSpPr>
        <p:pic>
          <p:nvPicPr>
            <p:cNvPr id="60" name="Picture 59">
              <a:extLst>
                <a:ext uri="{FF2B5EF4-FFF2-40B4-BE49-F238E27FC236}">
                  <a16:creationId xmlns:a16="http://schemas.microsoft.com/office/drawing/2014/main" xmlns="" id="{245104B9-E223-42AF-9228-4D9DBA103E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2014" y="1107030"/>
              <a:ext cx="10619986" cy="4304439"/>
            </a:xfrm>
            <a:prstGeom prst="rect">
              <a:avLst/>
            </a:prstGeom>
          </p:spPr>
        </p:pic>
        <p:sp>
          <p:nvSpPr>
            <p:cNvPr id="61" name="Rectangle 60">
              <a:extLst>
                <a:ext uri="{FF2B5EF4-FFF2-40B4-BE49-F238E27FC236}">
                  <a16:creationId xmlns:a16="http://schemas.microsoft.com/office/drawing/2014/main" xmlns="" id="{ECA9C7F8-F075-46B3-BC20-F7BC754AB4B6}"/>
                </a:ext>
              </a:extLst>
            </p:cNvPr>
            <p:cNvSpPr/>
            <p:nvPr userDrawn="1"/>
          </p:nvSpPr>
          <p:spPr>
            <a:xfrm>
              <a:off x="1581785" y="247014"/>
              <a:ext cx="10607040" cy="87923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62" name="Rectangle 61">
              <a:extLst>
                <a:ext uri="{FF2B5EF4-FFF2-40B4-BE49-F238E27FC236}">
                  <a16:creationId xmlns:a16="http://schemas.microsoft.com/office/drawing/2014/main" xmlns="" id="{27D2CEBA-062E-4A76-86B2-E30ADE7C31E0}"/>
                </a:ext>
              </a:extLst>
            </p:cNvPr>
            <p:cNvSpPr/>
            <p:nvPr userDrawn="1"/>
          </p:nvSpPr>
          <p:spPr>
            <a:xfrm>
              <a:off x="1581785" y="0"/>
              <a:ext cx="10607040" cy="27432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63" name="Title 1">
            <a:extLst>
              <a:ext uri="{FF2B5EF4-FFF2-40B4-BE49-F238E27FC236}">
                <a16:creationId xmlns:a16="http://schemas.microsoft.com/office/drawing/2014/main" xmlns="" id="{A7F61A64-3CDE-4167-85CB-90C6332EF1A3}"/>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bg1"/>
                </a:solidFill>
              </a:defRPr>
            </a:lvl1pPr>
          </a:lstStyle>
          <a:p>
            <a:r>
              <a:rPr lang="en-US" dirty="0"/>
              <a:t>Thank You</a:t>
            </a:r>
          </a:p>
        </p:txBody>
      </p:sp>
      <p:sp>
        <p:nvSpPr>
          <p:cNvPr id="64" name="Subtitle 2">
            <a:extLst>
              <a:ext uri="{FF2B5EF4-FFF2-40B4-BE49-F238E27FC236}">
                <a16:creationId xmlns:a16="http://schemas.microsoft.com/office/drawing/2014/main" xmlns="" id="{9FD1511E-B62B-4097-A97D-8D9B2E4AD4AF}"/>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bg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Tree>
    <p:extLst>
      <p:ext uri="{BB962C8B-B14F-4D97-AF65-F5344CB8AC3E}">
        <p14:creationId xmlns:p14="http://schemas.microsoft.com/office/powerpoint/2010/main" val="800492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 Cover Purpl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AE504DC-7314-44CB-9C4D-D1417B013B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341" y="830275"/>
            <a:ext cx="7964519" cy="3228329"/>
          </a:xfrm>
          <a:prstGeom prst="rect">
            <a:avLst/>
          </a:prstGeom>
          <a:solidFill>
            <a:srgbClr val="6F006E"/>
          </a:solidFill>
        </p:spPr>
      </p:pic>
      <p:grpSp>
        <p:nvGrpSpPr>
          <p:cNvPr id="6" name="Group 5">
            <a:extLst>
              <a:ext uri="{FF2B5EF4-FFF2-40B4-BE49-F238E27FC236}">
                <a16:creationId xmlns:a16="http://schemas.microsoft.com/office/drawing/2014/main" xmlns="" id="{CE216235-861E-4CD0-BEC0-AF3D1B4E1DB6}"/>
              </a:ext>
            </a:extLst>
          </p:cNvPr>
          <p:cNvGrpSpPr/>
          <p:nvPr userDrawn="1"/>
        </p:nvGrpSpPr>
        <p:grpSpPr>
          <a:xfrm>
            <a:off x="1186339" y="0"/>
            <a:ext cx="7955280" cy="844684"/>
            <a:chOff x="1581785" y="0"/>
            <a:chExt cx="10607040" cy="1126245"/>
          </a:xfrm>
        </p:grpSpPr>
        <p:sp>
          <p:nvSpPr>
            <p:cNvPr id="7" name="Rectangle 6">
              <a:extLst>
                <a:ext uri="{FF2B5EF4-FFF2-40B4-BE49-F238E27FC236}">
                  <a16:creationId xmlns:a16="http://schemas.microsoft.com/office/drawing/2014/main" xmlns="" id="{4C42AADD-502D-4152-8B36-EC246279832D}"/>
                </a:ext>
              </a:extLst>
            </p:cNvPr>
            <p:cNvSpPr/>
            <p:nvPr userDrawn="1"/>
          </p:nvSpPr>
          <p:spPr>
            <a:xfrm>
              <a:off x="1581785" y="247014"/>
              <a:ext cx="10607040" cy="87923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8" name="Rectangle 7">
              <a:extLst>
                <a:ext uri="{FF2B5EF4-FFF2-40B4-BE49-F238E27FC236}">
                  <a16:creationId xmlns:a16="http://schemas.microsoft.com/office/drawing/2014/main" xmlns="" id="{8FED9C33-1382-426F-943B-9CDA2DA2A262}"/>
                </a:ext>
              </a:extLst>
            </p:cNvPr>
            <p:cNvSpPr/>
            <p:nvPr userDrawn="1"/>
          </p:nvSpPr>
          <p:spPr>
            <a:xfrm>
              <a:off x="1581785" y="0"/>
              <a:ext cx="10607040" cy="27432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9" name="Title 1">
            <a:extLst>
              <a:ext uri="{FF2B5EF4-FFF2-40B4-BE49-F238E27FC236}">
                <a16:creationId xmlns:a16="http://schemas.microsoft.com/office/drawing/2014/main" xmlns="" id="{76E2362A-61F6-4883-94BC-DEF42B3004A3}"/>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bg1"/>
                </a:solidFill>
              </a:defRPr>
            </a:lvl1pPr>
          </a:lstStyle>
          <a:p>
            <a:r>
              <a:rPr lang="en-US" dirty="0"/>
              <a:t>Thank You</a:t>
            </a:r>
          </a:p>
        </p:txBody>
      </p:sp>
      <p:sp>
        <p:nvSpPr>
          <p:cNvPr id="10" name="Subtitle 2">
            <a:extLst>
              <a:ext uri="{FF2B5EF4-FFF2-40B4-BE49-F238E27FC236}">
                <a16:creationId xmlns:a16="http://schemas.microsoft.com/office/drawing/2014/main" xmlns="" id="{5003B944-E549-4D32-A21A-BCB050EFAE96}"/>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bg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Tree>
    <p:extLst>
      <p:ext uri="{BB962C8B-B14F-4D97-AF65-F5344CB8AC3E}">
        <p14:creationId xmlns:p14="http://schemas.microsoft.com/office/powerpoint/2010/main" val="3760181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Red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CBD7953F-2CEC-49FD-9143-A18FFEBAE699}"/>
              </a:ext>
            </a:extLst>
          </p:cNvPr>
          <p:cNvGrpSpPr/>
          <p:nvPr userDrawn="1"/>
        </p:nvGrpSpPr>
        <p:grpSpPr>
          <a:xfrm>
            <a:off x="1177647" y="0"/>
            <a:ext cx="7966355" cy="4058602"/>
            <a:chOff x="1570193" y="0"/>
            <a:chExt cx="10621807" cy="5411469"/>
          </a:xfrm>
        </p:grpSpPr>
        <p:pic>
          <p:nvPicPr>
            <p:cNvPr id="4" name="Picture 3">
              <a:extLst>
                <a:ext uri="{FF2B5EF4-FFF2-40B4-BE49-F238E27FC236}">
                  <a16:creationId xmlns:a16="http://schemas.microsoft.com/office/drawing/2014/main" xmlns="" id="{1F99D95C-68CF-4E22-948C-DFAD50B79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3" y="1107030"/>
              <a:ext cx="10621807" cy="4304439"/>
            </a:xfrm>
            <a:prstGeom prst="rect">
              <a:avLst/>
            </a:prstGeom>
          </p:spPr>
        </p:pic>
        <p:sp>
          <p:nvSpPr>
            <p:cNvPr id="5" name="Rectangle 4">
              <a:extLst>
                <a:ext uri="{FF2B5EF4-FFF2-40B4-BE49-F238E27FC236}">
                  <a16:creationId xmlns:a16="http://schemas.microsoft.com/office/drawing/2014/main" xmlns="" id="{C44AF1E9-C422-45F4-BA0F-E18879906F83}"/>
                </a:ext>
              </a:extLst>
            </p:cNvPr>
            <p:cNvSpPr/>
            <p:nvPr userDrawn="1"/>
          </p:nvSpPr>
          <p:spPr>
            <a:xfrm>
              <a:off x="1581785" y="247014"/>
              <a:ext cx="10607040" cy="87923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6" name="Rectangle 5">
              <a:extLst>
                <a:ext uri="{FF2B5EF4-FFF2-40B4-BE49-F238E27FC236}">
                  <a16:creationId xmlns:a16="http://schemas.microsoft.com/office/drawing/2014/main" xmlns="" id="{957EEAFE-09AD-44A7-A787-4D480FA4E3DD}"/>
                </a:ext>
              </a:extLst>
            </p:cNvPr>
            <p:cNvSpPr/>
            <p:nvPr userDrawn="1"/>
          </p:nvSpPr>
          <p:spPr>
            <a:xfrm>
              <a:off x="1581785" y="0"/>
              <a:ext cx="10607040" cy="27432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7" name="Title 1">
            <a:extLst>
              <a:ext uri="{FF2B5EF4-FFF2-40B4-BE49-F238E27FC236}">
                <a16:creationId xmlns:a16="http://schemas.microsoft.com/office/drawing/2014/main" xmlns="" id="{A62AC4E7-EB97-4491-AA7E-434973D72177}"/>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bg1"/>
                </a:solidFill>
              </a:defRPr>
            </a:lvl1pPr>
          </a:lstStyle>
          <a:p>
            <a:r>
              <a:rPr lang="en-US" dirty="0"/>
              <a:t>Thank You</a:t>
            </a:r>
          </a:p>
        </p:txBody>
      </p:sp>
      <p:sp>
        <p:nvSpPr>
          <p:cNvPr id="8" name="Subtitle 2">
            <a:extLst>
              <a:ext uri="{FF2B5EF4-FFF2-40B4-BE49-F238E27FC236}">
                <a16:creationId xmlns:a16="http://schemas.microsoft.com/office/drawing/2014/main" xmlns="" id="{ADB1696D-6D05-4956-B98D-EA4162819138}"/>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bg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Tree>
    <p:extLst>
      <p:ext uri="{BB962C8B-B14F-4D97-AF65-F5344CB8AC3E}">
        <p14:creationId xmlns:p14="http://schemas.microsoft.com/office/powerpoint/2010/main" val="2916789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Yellow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407A0F4-C136-4AFC-ACF9-D497162F1EA0}"/>
              </a:ext>
            </a:extLst>
          </p:cNvPr>
          <p:cNvGrpSpPr/>
          <p:nvPr userDrawn="1"/>
        </p:nvGrpSpPr>
        <p:grpSpPr>
          <a:xfrm>
            <a:off x="1177647" y="0"/>
            <a:ext cx="7966355" cy="4058602"/>
            <a:chOff x="1570192" y="0"/>
            <a:chExt cx="10621807" cy="5411469"/>
          </a:xfrm>
        </p:grpSpPr>
        <p:pic>
          <p:nvPicPr>
            <p:cNvPr id="4" name="Picture 3">
              <a:extLst>
                <a:ext uri="{FF2B5EF4-FFF2-40B4-BE49-F238E27FC236}">
                  <a16:creationId xmlns:a16="http://schemas.microsoft.com/office/drawing/2014/main" xmlns="" id="{6F240012-04C1-4ACA-B25D-D08ADB1C5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xmlns="" id="{3544F831-BECB-4384-B834-C4A1B5697076}"/>
                </a:ext>
              </a:extLst>
            </p:cNvPr>
            <p:cNvSpPr/>
            <p:nvPr userDrawn="1"/>
          </p:nvSpPr>
          <p:spPr>
            <a:xfrm>
              <a:off x="1581785" y="247014"/>
              <a:ext cx="10607040" cy="87923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6" name="Rectangle 5">
              <a:extLst>
                <a:ext uri="{FF2B5EF4-FFF2-40B4-BE49-F238E27FC236}">
                  <a16:creationId xmlns:a16="http://schemas.microsoft.com/office/drawing/2014/main" xmlns="" id="{C700C554-EE42-4A2E-8CDA-CA681774E516}"/>
                </a:ext>
              </a:extLst>
            </p:cNvPr>
            <p:cNvSpPr/>
            <p:nvPr userDrawn="1"/>
          </p:nvSpPr>
          <p:spPr>
            <a:xfrm>
              <a:off x="1581785" y="0"/>
              <a:ext cx="10607040" cy="27432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8" name="Subtitle 2">
            <a:extLst>
              <a:ext uri="{FF2B5EF4-FFF2-40B4-BE49-F238E27FC236}">
                <a16:creationId xmlns:a16="http://schemas.microsoft.com/office/drawing/2014/main" xmlns="" id="{6013827B-CA75-4A46-B871-44D669F75440}"/>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tx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
        <p:nvSpPr>
          <p:cNvPr id="9" name="Title 1">
            <a:extLst>
              <a:ext uri="{FF2B5EF4-FFF2-40B4-BE49-F238E27FC236}">
                <a16:creationId xmlns:a16="http://schemas.microsoft.com/office/drawing/2014/main" xmlns="" id="{7184162D-55BE-425C-8D84-44A1BE9B67A8}"/>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tx1"/>
                </a:solidFill>
              </a:defRPr>
            </a:lvl1pPr>
          </a:lstStyle>
          <a:p>
            <a:r>
              <a:rPr lang="en-US" dirty="0"/>
              <a:t>Thank You</a:t>
            </a:r>
          </a:p>
        </p:txBody>
      </p:sp>
    </p:spTree>
    <p:extLst>
      <p:ext uri="{BB962C8B-B14F-4D97-AF65-F5344CB8AC3E}">
        <p14:creationId xmlns:p14="http://schemas.microsoft.com/office/powerpoint/2010/main" val="3561562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 Cover Green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B834D91D-A186-4D05-BFD3-C949F892CB38}"/>
              </a:ext>
            </a:extLst>
          </p:cNvPr>
          <p:cNvGrpSpPr/>
          <p:nvPr userDrawn="1"/>
        </p:nvGrpSpPr>
        <p:grpSpPr>
          <a:xfrm>
            <a:off x="1177647" y="0"/>
            <a:ext cx="7966355" cy="4058602"/>
            <a:chOff x="1570192" y="0"/>
            <a:chExt cx="10621807" cy="5411469"/>
          </a:xfrm>
        </p:grpSpPr>
        <p:pic>
          <p:nvPicPr>
            <p:cNvPr id="4" name="Picture 3">
              <a:extLst>
                <a:ext uri="{FF2B5EF4-FFF2-40B4-BE49-F238E27FC236}">
                  <a16:creationId xmlns:a16="http://schemas.microsoft.com/office/drawing/2014/main" xmlns="" id="{CE63DA98-418A-4359-A075-3660B20FE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xmlns="" id="{9998795D-FDF1-49C0-9FBB-09DF165043AE}"/>
                </a:ext>
              </a:extLst>
            </p:cNvPr>
            <p:cNvSpPr/>
            <p:nvPr userDrawn="1"/>
          </p:nvSpPr>
          <p:spPr>
            <a:xfrm>
              <a:off x="1581785" y="247014"/>
              <a:ext cx="10607040" cy="879231"/>
            </a:xfrm>
            <a:prstGeom prst="rect">
              <a:avLst/>
            </a:prstGeom>
            <a:solidFill>
              <a:srgbClr val="09D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6" name="Rectangle 5">
              <a:extLst>
                <a:ext uri="{FF2B5EF4-FFF2-40B4-BE49-F238E27FC236}">
                  <a16:creationId xmlns:a16="http://schemas.microsoft.com/office/drawing/2014/main" xmlns="" id="{2F85CA9B-4A79-492D-A389-B5AE05F56FFA}"/>
                </a:ext>
              </a:extLst>
            </p:cNvPr>
            <p:cNvSpPr/>
            <p:nvPr userDrawn="1"/>
          </p:nvSpPr>
          <p:spPr>
            <a:xfrm>
              <a:off x="1581785" y="0"/>
              <a:ext cx="10607040" cy="274320"/>
            </a:xfrm>
            <a:prstGeom prst="rect">
              <a:avLst/>
            </a:prstGeom>
            <a:solidFill>
              <a:srgbClr val="027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8" name="Subtitle 2">
            <a:extLst>
              <a:ext uri="{FF2B5EF4-FFF2-40B4-BE49-F238E27FC236}">
                <a16:creationId xmlns:a16="http://schemas.microsoft.com/office/drawing/2014/main" xmlns="" id="{96B498E0-A08A-4E2A-ABD6-DC7D4712A79F}"/>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bg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
        <p:nvSpPr>
          <p:cNvPr id="9" name="Title 1">
            <a:extLst>
              <a:ext uri="{FF2B5EF4-FFF2-40B4-BE49-F238E27FC236}">
                <a16:creationId xmlns:a16="http://schemas.microsoft.com/office/drawing/2014/main" xmlns="" id="{22E0353E-389E-4662-B9AD-B4AE0DAB05EF}"/>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bg1"/>
                </a:solidFill>
              </a:defRPr>
            </a:lvl1pPr>
          </a:lstStyle>
          <a:p>
            <a:r>
              <a:rPr lang="en-US" dirty="0"/>
              <a:t>Thank You</a:t>
            </a:r>
          </a:p>
        </p:txBody>
      </p:sp>
    </p:spTree>
    <p:extLst>
      <p:ext uri="{BB962C8B-B14F-4D97-AF65-F5344CB8AC3E}">
        <p14:creationId xmlns:p14="http://schemas.microsoft.com/office/powerpoint/2010/main" val="2784398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Cover Blu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CA640D0-5A86-41DF-87EE-1C11B56E8945}"/>
              </a:ext>
            </a:extLst>
          </p:cNvPr>
          <p:cNvGrpSpPr/>
          <p:nvPr userDrawn="1"/>
        </p:nvGrpSpPr>
        <p:grpSpPr>
          <a:xfrm>
            <a:off x="672086" y="-13785"/>
            <a:ext cx="8471917" cy="4455773"/>
            <a:chOff x="922993" y="0"/>
            <a:chExt cx="11277580" cy="5943600"/>
          </a:xfrm>
        </p:grpSpPr>
        <p:sp>
          <p:nvSpPr>
            <p:cNvPr id="4" name="Rectangle 3">
              <a:extLst>
                <a:ext uri="{FF2B5EF4-FFF2-40B4-BE49-F238E27FC236}">
                  <a16:creationId xmlns:a16="http://schemas.microsoft.com/office/drawing/2014/main" xmlns="" id="{01DB3D08-8653-4A14-832E-60338C2C1FDF}"/>
                </a:ext>
              </a:extLst>
            </p:cNvPr>
            <p:cNvSpPr/>
            <p:nvPr userDrawn="1"/>
          </p:nvSpPr>
          <p:spPr>
            <a:xfrm>
              <a:off x="922993" y="0"/>
              <a:ext cx="10361686" cy="59436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b="1" dirty="0">
                <a:solidFill>
                  <a:srgbClr val="FFFFFF"/>
                </a:solidFill>
                <a:latin typeface="Jacobs Chronos"/>
              </a:endParaRPr>
            </a:p>
          </p:txBody>
        </p:sp>
        <p:sp>
          <p:nvSpPr>
            <p:cNvPr id="5" name="Rectangle 4">
              <a:extLst>
                <a:ext uri="{FF2B5EF4-FFF2-40B4-BE49-F238E27FC236}">
                  <a16:creationId xmlns:a16="http://schemas.microsoft.com/office/drawing/2014/main" xmlns="" id="{DB7F6925-F518-413C-ACD4-367B26AB9910}"/>
                </a:ext>
              </a:extLst>
            </p:cNvPr>
            <p:cNvSpPr/>
            <p:nvPr userDrawn="1"/>
          </p:nvSpPr>
          <p:spPr>
            <a:xfrm>
              <a:off x="11246400" y="0"/>
              <a:ext cx="954173" cy="59436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b="1">
                <a:solidFill>
                  <a:srgbClr val="FFFFFF"/>
                </a:solidFill>
                <a:latin typeface="Jacobs Chronos"/>
              </a:endParaRPr>
            </a:p>
          </p:txBody>
        </p:sp>
      </p:grpSp>
      <p:pic>
        <p:nvPicPr>
          <p:cNvPr id="6" name="Picture 5">
            <a:extLst>
              <a:ext uri="{FF2B5EF4-FFF2-40B4-BE49-F238E27FC236}">
                <a16:creationId xmlns:a16="http://schemas.microsoft.com/office/drawing/2014/main" xmlns="" id="{D1277C04-264B-4396-96A1-BA96AA5E92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3036" y="4649779"/>
            <a:ext cx="2518880" cy="281106"/>
          </a:xfrm>
          <a:prstGeom prst="rect">
            <a:avLst/>
          </a:prstGeom>
        </p:spPr>
      </p:pic>
      <p:sp>
        <p:nvSpPr>
          <p:cNvPr id="7" name="L-Shape 6">
            <a:extLst>
              <a:ext uri="{FF2B5EF4-FFF2-40B4-BE49-F238E27FC236}">
                <a16:creationId xmlns:a16="http://schemas.microsoft.com/office/drawing/2014/main" xmlns="" id="{F4818BB2-38C0-4C1E-9429-8D2D2595EE27}"/>
              </a:ext>
            </a:extLst>
          </p:cNvPr>
          <p:cNvSpPr/>
          <p:nvPr userDrawn="1"/>
        </p:nvSpPr>
        <p:spPr>
          <a:xfrm rot="10800000">
            <a:off x="6445"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9" name="Subtitle 2">
            <a:extLst>
              <a:ext uri="{FF2B5EF4-FFF2-40B4-BE49-F238E27FC236}">
                <a16:creationId xmlns:a16="http://schemas.microsoft.com/office/drawing/2014/main" xmlns="" id="{5969D603-828E-4E32-839B-1733F21141CE}"/>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0" name="Freeform: Shape 9">
            <a:extLst>
              <a:ext uri="{FF2B5EF4-FFF2-40B4-BE49-F238E27FC236}">
                <a16:creationId xmlns:a16="http://schemas.microsoft.com/office/drawing/2014/main" xmlns="" id="{991913DD-454B-4F48-A6C1-484C008FA7DF}"/>
              </a:ext>
            </a:extLst>
          </p:cNvPr>
          <p:cNvSpPr/>
          <p:nvPr userDrawn="1"/>
        </p:nvSpPr>
        <p:spPr>
          <a:xfrm>
            <a:off x="0" y="-13317"/>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sp>
        <p:nvSpPr>
          <p:cNvPr id="11" name="L-Shape 10">
            <a:extLst>
              <a:ext uri="{FF2B5EF4-FFF2-40B4-BE49-F238E27FC236}">
                <a16:creationId xmlns:a16="http://schemas.microsoft.com/office/drawing/2014/main" xmlns="" id="{29F42CFE-30EE-4D81-9451-65225B0CEC50}"/>
              </a:ext>
            </a:extLst>
          </p:cNvPr>
          <p:cNvSpPr/>
          <p:nvPr userDrawn="1"/>
        </p:nvSpPr>
        <p:spPr>
          <a:xfrm rot="10800000">
            <a:off x="-1" y="4443516"/>
            <a:ext cx="685800" cy="699984"/>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grpSp>
        <p:nvGrpSpPr>
          <p:cNvPr id="2" name="Group 1">
            <a:extLst>
              <a:ext uri="{FF2B5EF4-FFF2-40B4-BE49-F238E27FC236}">
                <a16:creationId xmlns:a16="http://schemas.microsoft.com/office/drawing/2014/main" xmlns="" id="{EC1BDF4D-D449-4B3A-A181-D7EBF1520D39}"/>
              </a:ext>
            </a:extLst>
          </p:cNvPr>
          <p:cNvGrpSpPr/>
          <p:nvPr userDrawn="1"/>
        </p:nvGrpSpPr>
        <p:grpSpPr>
          <a:xfrm>
            <a:off x="1203933" y="4603022"/>
            <a:ext cx="2340154" cy="307523"/>
            <a:chOff x="1605241" y="6137360"/>
            <a:chExt cx="3120205" cy="410030"/>
          </a:xfrm>
        </p:grpSpPr>
        <p:pic>
          <p:nvPicPr>
            <p:cNvPr id="13" name="Picture 12">
              <a:hlinkClick r:id="rId3"/>
              <a:extLst>
                <a:ext uri="{FF2B5EF4-FFF2-40B4-BE49-F238E27FC236}">
                  <a16:creationId xmlns:a16="http://schemas.microsoft.com/office/drawing/2014/main" xmlns="" id="{49B85F58-257E-4931-A286-13CDCADD8A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14" name="Picture 13">
              <a:hlinkClick r:id="rId5"/>
              <a:extLst>
                <a:ext uri="{FF2B5EF4-FFF2-40B4-BE49-F238E27FC236}">
                  <a16:creationId xmlns:a16="http://schemas.microsoft.com/office/drawing/2014/main" xmlns="" id="{6470EE4C-2AFF-4D3C-8837-250DCE835AB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15" name="Picture 14">
              <a:hlinkClick r:id="rId7"/>
              <a:extLst>
                <a:ext uri="{FF2B5EF4-FFF2-40B4-BE49-F238E27FC236}">
                  <a16:creationId xmlns:a16="http://schemas.microsoft.com/office/drawing/2014/main" xmlns="" id="{7ABC6DFE-B958-42F6-A196-6D5FF76422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16" name="Picture 15">
              <a:hlinkClick r:id="rId9"/>
              <a:extLst>
                <a:ext uri="{FF2B5EF4-FFF2-40B4-BE49-F238E27FC236}">
                  <a16:creationId xmlns:a16="http://schemas.microsoft.com/office/drawing/2014/main" xmlns="" id="{085ADA76-04DA-4FBF-95BC-11625BA056B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17" name="Picture 16">
              <a:hlinkClick r:id="rId11"/>
              <a:extLst>
                <a:ext uri="{FF2B5EF4-FFF2-40B4-BE49-F238E27FC236}">
                  <a16:creationId xmlns:a16="http://schemas.microsoft.com/office/drawing/2014/main" xmlns="" id="{4B4A28F8-8A85-44D4-A8C0-49A04723DF3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pic>
        <p:nvPicPr>
          <p:cNvPr id="19" name="Picture 18">
            <a:extLst>
              <a:ext uri="{FF2B5EF4-FFF2-40B4-BE49-F238E27FC236}">
                <a16:creationId xmlns:a16="http://schemas.microsoft.com/office/drawing/2014/main" xmlns="" id="{B6EF7C89-4AF9-4037-99A4-D5925EDFDC2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50984" y="4626253"/>
            <a:ext cx="2518875" cy="281106"/>
          </a:xfrm>
          <a:prstGeom prst="rect">
            <a:avLst/>
          </a:prstGeom>
        </p:spPr>
      </p:pic>
      <p:sp>
        <p:nvSpPr>
          <p:cNvPr id="23" name="Text Placeholder 22">
            <a:extLst>
              <a:ext uri="{FF2B5EF4-FFF2-40B4-BE49-F238E27FC236}">
                <a16:creationId xmlns:a16="http://schemas.microsoft.com/office/drawing/2014/main" xmlns="" id="{79055058-5432-4171-9ED6-8C9D048DB0FD}"/>
              </a:ext>
            </a:extLst>
          </p:cNvPr>
          <p:cNvSpPr>
            <a:spLocks noGrp="1"/>
          </p:cNvSpPr>
          <p:nvPr userDrawn="1">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bg1"/>
                </a:solidFill>
              </a:defRPr>
            </a:lvl1pPr>
          </a:lstStyle>
          <a:p>
            <a:pPr lvl="0"/>
            <a:r>
              <a:rPr lang="en-US" dirty="0"/>
              <a:t>Thank You</a:t>
            </a:r>
          </a:p>
        </p:txBody>
      </p:sp>
    </p:spTree>
    <p:extLst>
      <p:ext uri="{BB962C8B-B14F-4D97-AF65-F5344CB8AC3E}">
        <p14:creationId xmlns:p14="http://schemas.microsoft.com/office/powerpoint/2010/main" val="2625435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 Cover Purple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413690EB-DB6B-4A4C-BBFC-F96B509DF4D8}"/>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xmlns="" id="{497DFB3E-CCDD-42C2-8947-D4DB09500896}"/>
              </a:ext>
            </a:extLst>
          </p:cNvPr>
          <p:cNvGrpSpPr/>
          <p:nvPr userDrawn="1"/>
        </p:nvGrpSpPr>
        <p:grpSpPr>
          <a:xfrm>
            <a:off x="685803" y="3"/>
            <a:ext cx="8458199" cy="4457699"/>
            <a:chOff x="922993" y="0"/>
            <a:chExt cx="11265832" cy="5943600"/>
          </a:xfrm>
        </p:grpSpPr>
        <p:sp>
          <p:nvSpPr>
            <p:cNvPr id="5" name="Rectangle 4">
              <a:extLst>
                <a:ext uri="{FF2B5EF4-FFF2-40B4-BE49-F238E27FC236}">
                  <a16:creationId xmlns:a16="http://schemas.microsoft.com/office/drawing/2014/main" xmlns="" id="{1E6A1C5B-AB17-4B26-A73F-A3EC00F871A5}"/>
                </a:ext>
              </a:extLst>
            </p:cNvPr>
            <p:cNvSpPr/>
            <p:nvPr userDrawn="1"/>
          </p:nvSpPr>
          <p:spPr>
            <a:xfrm>
              <a:off x="922993" y="0"/>
              <a:ext cx="10361686" cy="59436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xmlns="" id="{399412C3-1AE2-4363-9FA9-BD085274D3E6}"/>
                </a:ext>
              </a:extLst>
            </p:cNvPr>
            <p:cNvSpPr/>
            <p:nvPr userDrawn="1"/>
          </p:nvSpPr>
          <p:spPr>
            <a:xfrm>
              <a:off x="11246400" y="0"/>
              <a:ext cx="942425" cy="59436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xmlns="" id="{6CF888F2-E176-4A64-9F96-68EA2FA30E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xmlns="" id="{145770B2-1A04-48B5-B7E8-57E319F76EC7}"/>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xmlns="" id="{7441B77A-1A48-4BA2-8129-F0A8914DA2B9}"/>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9" name="Text Placeholder 22">
            <a:extLst>
              <a:ext uri="{FF2B5EF4-FFF2-40B4-BE49-F238E27FC236}">
                <a16:creationId xmlns:a16="http://schemas.microsoft.com/office/drawing/2014/main" xmlns="" id="{9E40AFA9-2B4F-4A46-80F0-6C9EA73C6D6E}"/>
              </a:ext>
            </a:extLst>
          </p:cNvPr>
          <p:cNvSpPr>
            <a:spLocks noGrp="1"/>
          </p:cNvSpPr>
          <p:nvPr>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xmlns="" id="{9C96F09B-1F32-4067-B80B-4684EDE36A9E}"/>
              </a:ext>
            </a:extLst>
          </p:cNvPr>
          <p:cNvGrpSpPr/>
          <p:nvPr userDrawn="1"/>
        </p:nvGrpSpPr>
        <p:grpSpPr>
          <a:xfrm>
            <a:off x="1203933" y="4603022"/>
            <a:ext cx="2340154" cy="307523"/>
            <a:chOff x="1605241" y="6137360"/>
            <a:chExt cx="3120205" cy="410030"/>
          </a:xfrm>
        </p:grpSpPr>
        <p:pic>
          <p:nvPicPr>
            <p:cNvPr id="18" name="Picture 17">
              <a:hlinkClick r:id="rId3"/>
              <a:extLst>
                <a:ext uri="{FF2B5EF4-FFF2-40B4-BE49-F238E27FC236}">
                  <a16:creationId xmlns:a16="http://schemas.microsoft.com/office/drawing/2014/main" xmlns="" id="{669413BB-12F1-45E7-89FB-E41C67B3F22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xmlns="" id="{0CA1D6FB-E247-4A91-BE7E-210D98E81B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xmlns="" id="{BBB69E18-16F2-4155-BFF8-90D024410F1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xmlns="" id="{68956B1A-C302-463F-AE22-9CD6168C174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xmlns="" id="{101FD6C9-2D9A-41C8-8E3E-5462433E319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78470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 Black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1"/>
            <a:ext cx="8641080" cy="3701653"/>
          </a:xfrm>
        </p:spPr>
        <p:txBody>
          <a:bodyPr/>
          <a:lstStyle>
            <a:lvl1pPr marL="0" indent="-269993">
              <a:buFont typeface="+mj-lt"/>
              <a:buAutoNum type="arabicPeriod"/>
              <a:defRPr/>
            </a:lvl1pPr>
            <a:lvl2pPr marL="539987" indent="-269993">
              <a:buFont typeface="+mj-lt"/>
              <a:buAutoNum type="arabicPeriod"/>
              <a:defRPr/>
            </a:lvl2pPr>
            <a:lvl3pPr marL="809980" indent="-269993">
              <a:buFont typeface="+mj-lt"/>
              <a:buAutoNum type="arabicPeriod"/>
              <a:defRPr/>
            </a:lvl3pPr>
            <a:lvl4pPr marL="1079973" indent="-269993">
              <a:buFont typeface="+mj-lt"/>
              <a:buAutoNum type="arabicPeriod"/>
              <a:defRPr/>
            </a:lvl4pPr>
            <a:lvl5pPr marL="1349966" indent="-269993">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xmlns="" id="{90AEB58B-EBCB-4D36-8CF5-FCD945DA552F}"/>
              </a:ext>
            </a:extLst>
          </p:cNvPr>
          <p:cNvSpPr/>
          <p:nvPr userDrawn="1"/>
        </p:nvSpPr>
        <p:spPr>
          <a:xfrm>
            <a:off x="0" y="0"/>
            <a:ext cx="13716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srgbClr val="FFFFFF"/>
              </a:solidFill>
              <a:latin typeface="Jacobs Chronos"/>
            </a:endParaRPr>
          </a:p>
        </p:txBody>
      </p:sp>
      <p:cxnSp>
        <p:nvCxnSpPr>
          <p:cNvPr id="8" name="Straight Connector 7">
            <a:extLst>
              <a:ext uri="{FF2B5EF4-FFF2-40B4-BE49-F238E27FC236}">
                <a16:creationId xmlns:a16="http://schemas.microsoft.com/office/drawing/2014/main" xmlns="" id="{611E7636-01DC-40CA-9BAD-ABDBEE6B7EF3}"/>
              </a:ext>
            </a:extLst>
          </p:cNvPr>
          <p:cNvCxnSpPr/>
          <p:nvPr userDrawn="1"/>
        </p:nvCxnSpPr>
        <p:spPr>
          <a:xfrm>
            <a:off x="240030" y="466344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575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 Cover Red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354D582E-9525-4F01-8272-ED2271BD208D}"/>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xmlns="" id="{7673513D-D459-4A26-A468-AB830834F0DA}"/>
              </a:ext>
            </a:extLst>
          </p:cNvPr>
          <p:cNvGrpSpPr/>
          <p:nvPr userDrawn="1"/>
        </p:nvGrpSpPr>
        <p:grpSpPr>
          <a:xfrm>
            <a:off x="685803" y="0"/>
            <a:ext cx="8458199" cy="4457700"/>
            <a:chOff x="922993" y="0"/>
            <a:chExt cx="11265832" cy="5943600"/>
          </a:xfrm>
        </p:grpSpPr>
        <p:sp>
          <p:nvSpPr>
            <p:cNvPr id="5" name="Rectangle 4">
              <a:extLst>
                <a:ext uri="{FF2B5EF4-FFF2-40B4-BE49-F238E27FC236}">
                  <a16:creationId xmlns:a16="http://schemas.microsoft.com/office/drawing/2014/main" xmlns="" id="{54AA3FD8-E160-4267-A6CF-B5C39BC8184E}"/>
                </a:ext>
              </a:extLst>
            </p:cNvPr>
            <p:cNvSpPr/>
            <p:nvPr userDrawn="1"/>
          </p:nvSpPr>
          <p:spPr>
            <a:xfrm>
              <a:off x="922993" y="0"/>
              <a:ext cx="10361686" cy="59436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xmlns="" id="{51B6231B-F2C5-45A8-84E7-8D10013D6091}"/>
                </a:ext>
              </a:extLst>
            </p:cNvPr>
            <p:cNvSpPr/>
            <p:nvPr userDrawn="1"/>
          </p:nvSpPr>
          <p:spPr>
            <a:xfrm>
              <a:off x="11246400" y="0"/>
              <a:ext cx="942425" cy="59436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xmlns="" id="{73007B45-E4E3-4B47-AF19-2B718561CF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xmlns="" id="{70F32F28-55D2-4C6E-8196-5F4902F936A1}"/>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xmlns="" id="{322109E5-31C3-4DF7-B7D3-A9D2750477B9}"/>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9" name="Text Placeholder 22">
            <a:extLst>
              <a:ext uri="{FF2B5EF4-FFF2-40B4-BE49-F238E27FC236}">
                <a16:creationId xmlns:a16="http://schemas.microsoft.com/office/drawing/2014/main" xmlns="" id="{B7664C22-1578-41A1-AE8B-54B8E10D5AC6}"/>
              </a:ext>
            </a:extLst>
          </p:cNvPr>
          <p:cNvSpPr>
            <a:spLocks noGrp="1"/>
          </p:cNvSpPr>
          <p:nvPr>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xmlns="" id="{B26140CF-DC17-4C8C-9613-F6EA622E2EE1}"/>
              </a:ext>
            </a:extLst>
          </p:cNvPr>
          <p:cNvGrpSpPr/>
          <p:nvPr userDrawn="1"/>
        </p:nvGrpSpPr>
        <p:grpSpPr>
          <a:xfrm>
            <a:off x="1203933" y="4603022"/>
            <a:ext cx="2340154" cy="307523"/>
            <a:chOff x="1605241" y="6137360"/>
            <a:chExt cx="3120205" cy="410030"/>
          </a:xfrm>
        </p:grpSpPr>
        <p:pic>
          <p:nvPicPr>
            <p:cNvPr id="18" name="Picture 17">
              <a:hlinkClick r:id="rId3"/>
              <a:extLst>
                <a:ext uri="{FF2B5EF4-FFF2-40B4-BE49-F238E27FC236}">
                  <a16:creationId xmlns:a16="http://schemas.microsoft.com/office/drawing/2014/main" xmlns="" id="{A8DE5515-02CC-4B22-8288-37DA506F53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xmlns="" id="{CC87987D-06AC-4139-AFD5-FFDEE23EB1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xmlns="" id="{2E39AB28-E36E-4848-9915-D9EC54C4A60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xmlns="" id="{EF2566AC-457C-47FC-B98B-399CB928D7A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xmlns="" id="{14D32DF8-E0A0-42B3-8212-CC66345E834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004835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ck Cover Yellow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C66AA33D-C4BB-4A89-8BAF-869688A033A7}"/>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xmlns="" id="{99C5D12E-DB67-4958-8D99-A3B81751DFE3}"/>
              </a:ext>
            </a:extLst>
          </p:cNvPr>
          <p:cNvGrpSpPr/>
          <p:nvPr userDrawn="1"/>
        </p:nvGrpSpPr>
        <p:grpSpPr>
          <a:xfrm>
            <a:off x="685803" y="0"/>
            <a:ext cx="8458199" cy="4457700"/>
            <a:chOff x="922993" y="0"/>
            <a:chExt cx="11277599" cy="5943600"/>
          </a:xfrm>
        </p:grpSpPr>
        <p:sp>
          <p:nvSpPr>
            <p:cNvPr id="5" name="Rectangle 4">
              <a:extLst>
                <a:ext uri="{FF2B5EF4-FFF2-40B4-BE49-F238E27FC236}">
                  <a16:creationId xmlns:a16="http://schemas.microsoft.com/office/drawing/2014/main" xmlns="" id="{49AD4268-440C-442E-85CA-F84338F78239}"/>
                </a:ext>
              </a:extLst>
            </p:cNvPr>
            <p:cNvSpPr/>
            <p:nvPr userDrawn="1"/>
          </p:nvSpPr>
          <p:spPr>
            <a:xfrm>
              <a:off x="922993" y="0"/>
              <a:ext cx="10361686" cy="59436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xmlns="" id="{B5C07D76-D2DD-4B5E-AA3D-4F0D1B92600F}"/>
                </a:ext>
              </a:extLst>
            </p:cNvPr>
            <p:cNvSpPr/>
            <p:nvPr userDrawn="1"/>
          </p:nvSpPr>
          <p:spPr>
            <a:xfrm>
              <a:off x="11246400" y="0"/>
              <a:ext cx="954192" cy="59436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xmlns="" id="{60F0C7EC-4198-42B3-87B0-4010357DF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xmlns="" id="{85A3F116-CE8A-4091-B050-6E29E36E1903}"/>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xmlns="" id="{432F9285-DB4B-4410-B576-0FCBE590FC8F}"/>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tx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7" name="Text Placeholder 22">
            <a:extLst>
              <a:ext uri="{FF2B5EF4-FFF2-40B4-BE49-F238E27FC236}">
                <a16:creationId xmlns:a16="http://schemas.microsoft.com/office/drawing/2014/main" xmlns="" id="{A70E7D44-B911-4FA0-9BB8-9D8E54408AFB}"/>
              </a:ext>
            </a:extLst>
          </p:cNvPr>
          <p:cNvSpPr>
            <a:spLocks noGrp="1"/>
          </p:cNvSpPr>
          <p:nvPr>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tx1"/>
                </a:solidFill>
              </a:defRPr>
            </a:lvl1pPr>
          </a:lstStyle>
          <a:p>
            <a:pPr lvl="0"/>
            <a:r>
              <a:rPr lang="en-US" dirty="0"/>
              <a:t>Thank You</a:t>
            </a:r>
          </a:p>
        </p:txBody>
      </p:sp>
      <p:grpSp>
        <p:nvGrpSpPr>
          <p:cNvPr id="18" name="Group 17">
            <a:extLst>
              <a:ext uri="{FF2B5EF4-FFF2-40B4-BE49-F238E27FC236}">
                <a16:creationId xmlns:a16="http://schemas.microsoft.com/office/drawing/2014/main" xmlns="" id="{12C11AF5-FE73-497F-836F-C894AEFF5F39}"/>
              </a:ext>
            </a:extLst>
          </p:cNvPr>
          <p:cNvGrpSpPr/>
          <p:nvPr userDrawn="1"/>
        </p:nvGrpSpPr>
        <p:grpSpPr>
          <a:xfrm>
            <a:off x="1203933" y="4603022"/>
            <a:ext cx="2340154" cy="307523"/>
            <a:chOff x="1605241" y="6137360"/>
            <a:chExt cx="3120205" cy="410030"/>
          </a:xfrm>
        </p:grpSpPr>
        <p:pic>
          <p:nvPicPr>
            <p:cNvPr id="19" name="Picture 18">
              <a:hlinkClick r:id="rId3"/>
              <a:extLst>
                <a:ext uri="{FF2B5EF4-FFF2-40B4-BE49-F238E27FC236}">
                  <a16:creationId xmlns:a16="http://schemas.microsoft.com/office/drawing/2014/main" xmlns="" id="{1ACAB1A4-7FC3-4BCB-84EB-7796CAECF6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xmlns="" id="{1DC4B5B5-BC11-4D71-9E17-495F3B42506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xmlns="" id="{99FCB893-18C3-498D-AB19-425857B091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xmlns="" id="{8E1273C0-53AE-40A9-9B1A-2F1BF4EBD1E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xmlns="" id="{4C05C6EA-029A-4D4E-9AE5-5F7BCFC6526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1153941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 Cover Green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FD3F75BC-4A92-41D5-A8DA-D3E84975C934}"/>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xmlns="" id="{4FA705DD-56ED-4F54-AA91-35E616D4BC13}"/>
              </a:ext>
            </a:extLst>
          </p:cNvPr>
          <p:cNvGrpSpPr/>
          <p:nvPr userDrawn="1"/>
        </p:nvGrpSpPr>
        <p:grpSpPr>
          <a:xfrm>
            <a:off x="685803" y="0"/>
            <a:ext cx="8458199" cy="4457700"/>
            <a:chOff x="922993" y="0"/>
            <a:chExt cx="11265832" cy="5943600"/>
          </a:xfrm>
        </p:grpSpPr>
        <p:sp>
          <p:nvSpPr>
            <p:cNvPr id="5" name="Rectangle 4">
              <a:extLst>
                <a:ext uri="{FF2B5EF4-FFF2-40B4-BE49-F238E27FC236}">
                  <a16:creationId xmlns:a16="http://schemas.microsoft.com/office/drawing/2014/main" xmlns="" id="{CA983449-2E0B-43CA-9BC5-182C2EF5B47E}"/>
                </a:ext>
              </a:extLst>
            </p:cNvPr>
            <p:cNvSpPr/>
            <p:nvPr userDrawn="1"/>
          </p:nvSpPr>
          <p:spPr>
            <a:xfrm>
              <a:off x="922993" y="0"/>
              <a:ext cx="10361686" cy="59436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xmlns="" id="{F53DDF91-51BF-4D32-98B7-15240757038B}"/>
                </a:ext>
              </a:extLst>
            </p:cNvPr>
            <p:cNvSpPr/>
            <p:nvPr userDrawn="1"/>
          </p:nvSpPr>
          <p:spPr>
            <a:xfrm>
              <a:off x="11246400" y="0"/>
              <a:ext cx="942425" cy="59436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xmlns="" id="{5BF651FB-2EEE-4CEC-AB1F-9990F441A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xmlns="" id="{2A89CD49-FA2A-4E24-964A-A7AC94506A47}"/>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xmlns="" id="{DA80CB3F-B139-4AA5-868D-E62A3A2A8230}"/>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7" name="Text Placeholder 22">
            <a:extLst>
              <a:ext uri="{FF2B5EF4-FFF2-40B4-BE49-F238E27FC236}">
                <a16:creationId xmlns:a16="http://schemas.microsoft.com/office/drawing/2014/main" xmlns="" id="{19715368-2B09-42B3-B040-029DBA29CDAE}"/>
              </a:ext>
            </a:extLst>
          </p:cNvPr>
          <p:cNvSpPr>
            <a:spLocks noGrp="1"/>
          </p:cNvSpPr>
          <p:nvPr>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bg1"/>
                </a:solidFill>
              </a:defRPr>
            </a:lvl1pPr>
          </a:lstStyle>
          <a:p>
            <a:pPr lvl="0"/>
            <a:r>
              <a:rPr lang="en-US" dirty="0"/>
              <a:t>Thank You</a:t>
            </a:r>
          </a:p>
        </p:txBody>
      </p:sp>
      <p:grpSp>
        <p:nvGrpSpPr>
          <p:cNvPr id="18" name="Group 17">
            <a:extLst>
              <a:ext uri="{FF2B5EF4-FFF2-40B4-BE49-F238E27FC236}">
                <a16:creationId xmlns:a16="http://schemas.microsoft.com/office/drawing/2014/main" xmlns="" id="{01EDC421-108E-4B62-8C43-E5D1190D267C}"/>
              </a:ext>
            </a:extLst>
          </p:cNvPr>
          <p:cNvGrpSpPr/>
          <p:nvPr userDrawn="1"/>
        </p:nvGrpSpPr>
        <p:grpSpPr>
          <a:xfrm>
            <a:off x="1203933" y="4603022"/>
            <a:ext cx="2340154" cy="307523"/>
            <a:chOff x="1605241" y="6137360"/>
            <a:chExt cx="3120205" cy="410030"/>
          </a:xfrm>
        </p:grpSpPr>
        <p:pic>
          <p:nvPicPr>
            <p:cNvPr id="19" name="Picture 18">
              <a:hlinkClick r:id="rId3"/>
              <a:extLst>
                <a:ext uri="{FF2B5EF4-FFF2-40B4-BE49-F238E27FC236}">
                  <a16:creationId xmlns:a16="http://schemas.microsoft.com/office/drawing/2014/main" xmlns="" id="{B341D8EE-A808-4BD8-9630-3245EFD5EA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xmlns="" id="{A79C7CD1-7957-4418-8E75-AAEDC511CB1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xmlns="" id="{E3765027-D74F-42AC-9D81-44A69DB1AE1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xmlns="" id="{14567F00-7898-4CF9-B03A-7F65CA6617B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xmlns="" id="{957700C5-8F61-4A9E-8B20-7F028703176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412385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10/02/2020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a:xfrm>
            <a:off x="6300192" y="4767263"/>
            <a:ext cx="2133600" cy="273844"/>
          </a:xfrm>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47126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10/02/2020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694252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10/02/2020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983783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10/02/2020</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87011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10/02/2020</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24253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10/02/2020</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629244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10/02/2020</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240544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xmlns="" id="{EED51E53-C704-4648-A432-C3D579C368E5}"/>
              </a:ext>
            </a:extLst>
          </p:cNvPr>
          <p:cNvGrpSpPr/>
          <p:nvPr userDrawn="1"/>
        </p:nvGrpSpPr>
        <p:grpSpPr>
          <a:xfrm>
            <a:off x="0" y="-2"/>
            <a:ext cx="137160" cy="5143502"/>
            <a:chOff x="0" y="-2"/>
            <a:chExt cx="182880" cy="6858002"/>
          </a:xfrm>
        </p:grpSpPr>
        <p:sp>
          <p:nvSpPr>
            <p:cNvPr id="11" name="Rectangle 10">
              <a:extLst>
                <a:ext uri="{FF2B5EF4-FFF2-40B4-BE49-F238E27FC236}">
                  <a16:creationId xmlns:a16="http://schemas.microsoft.com/office/drawing/2014/main" xmlns="" id="{EADC94DF-CF22-48A4-BA0A-C4C38A013B84}"/>
                </a:ext>
              </a:extLst>
            </p:cNvPr>
            <p:cNvSpPr/>
            <p:nvPr userDrawn="1"/>
          </p:nvSpPr>
          <p:spPr>
            <a:xfrm>
              <a:off x="0" y="6210887"/>
              <a:ext cx="182880" cy="647113"/>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2" name="Rectangle 11">
              <a:extLst>
                <a:ext uri="{FF2B5EF4-FFF2-40B4-BE49-F238E27FC236}">
                  <a16:creationId xmlns:a16="http://schemas.microsoft.com/office/drawing/2014/main" xmlns="" id="{52AFE780-91D7-411E-9616-15D5F7F95B48}"/>
                </a:ext>
              </a:extLst>
            </p:cNvPr>
            <p:cNvSpPr/>
            <p:nvPr userDrawn="1"/>
          </p:nvSpPr>
          <p:spPr>
            <a:xfrm>
              <a:off x="0" y="-2"/>
              <a:ext cx="182880" cy="4572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3" name="Rectangle 12">
              <a:extLst>
                <a:ext uri="{FF2B5EF4-FFF2-40B4-BE49-F238E27FC236}">
                  <a16:creationId xmlns:a16="http://schemas.microsoft.com/office/drawing/2014/main" xmlns="" id="{18CE3C64-85E4-4847-9D32-67A911A0EBFE}"/>
                </a:ext>
              </a:extLst>
            </p:cNvPr>
            <p:cNvSpPr/>
            <p:nvPr userDrawn="1"/>
          </p:nvSpPr>
          <p:spPr>
            <a:xfrm>
              <a:off x="0" y="4517053"/>
              <a:ext cx="182880" cy="1709928"/>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2028340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10/02/2020</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6633844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10/02/2020</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769903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10/02/2020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653873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10/02/2020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94595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urp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xmlns="" id="{B907F687-555F-42F3-931D-36B1D43F7B7A}"/>
              </a:ext>
            </a:extLst>
          </p:cNvPr>
          <p:cNvCxnSpPr/>
          <p:nvPr userDrawn="1"/>
        </p:nvCxnSpPr>
        <p:spPr>
          <a:xfrm>
            <a:off x="240030" y="4663440"/>
            <a:ext cx="864108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a16="http://schemas.microsoft.com/office/drawing/2014/main" xmlns="" id="{4CA72A78-4C30-4C03-A06D-DA1FF4F7AC07}"/>
              </a:ext>
            </a:extLst>
          </p:cNvPr>
          <p:cNvGrpSpPr/>
          <p:nvPr userDrawn="1"/>
        </p:nvGrpSpPr>
        <p:grpSpPr>
          <a:xfrm>
            <a:off x="0" y="-2"/>
            <a:ext cx="137160" cy="5143502"/>
            <a:chOff x="0" y="-2"/>
            <a:chExt cx="182880" cy="6858002"/>
          </a:xfrm>
        </p:grpSpPr>
        <p:sp>
          <p:nvSpPr>
            <p:cNvPr id="16" name="Rectangle 15">
              <a:extLst>
                <a:ext uri="{FF2B5EF4-FFF2-40B4-BE49-F238E27FC236}">
                  <a16:creationId xmlns:a16="http://schemas.microsoft.com/office/drawing/2014/main" xmlns="" id="{B555AB02-14EC-4DB4-A3C8-0D9A8157AFF4}"/>
                </a:ext>
              </a:extLst>
            </p:cNvPr>
            <p:cNvSpPr/>
            <p:nvPr userDrawn="1"/>
          </p:nvSpPr>
          <p:spPr>
            <a:xfrm>
              <a:off x="0" y="6210887"/>
              <a:ext cx="182880" cy="647113"/>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xmlns="" id="{75C5320F-164D-4C85-8156-0F5DC144649D}"/>
                </a:ext>
              </a:extLst>
            </p:cNvPr>
            <p:cNvSpPr/>
            <p:nvPr userDrawn="1"/>
          </p:nvSpPr>
          <p:spPr>
            <a:xfrm>
              <a:off x="0" y="-2"/>
              <a:ext cx="182880" cy="4572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8" name="Rectangle 17">
              <a:extLst>
                <a:ext uri="{FF2B5EF4-FFF2-40B4-BE49-F238E27FC236}">
                  <a16:creationId xmlns:a16="http://schemas.microsoft.com/office/drawing/2014/main" xmlns="" id="{39448BF6-A9B1-4435-9787-4CFEFE2B3C13}"/>
                </a:ext>
              </a:extLst>
            </p:cNvPr>
            <p:cNvSpPr/>
            <p:nvPr userDrawn="1"/>
          </p:nvSpPr>
          <p:spPr>
            <a:xfrm>
              <a:off x="0" y="4517053"/>
              <a:ext cx="182880" cy="170992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247320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xmlns="" id="{B907F687-555F-42F3-931D-36B1D43F7B7A}"/>
              </a:ext>
            </a:extLst>
          </p:cNvPr>
          <p:cNvCxnSpPr/>
          <p:nvPr userDrawn="1"/>
        </p:nvCxnSpPr>
        <p:spPr>
          <a:xfrm>
            <a:off x="240030" y="4663440"/>
            <a:ext cx="8641080" cy="0"/>
          </a:xfrm>
          <a:prstGeom prst="line">
            <a:avLst/>
          </a:prstGeom>
          <a:ln>
            <a:solidFill>
              <a:schemeClr val="accent3"/>
            </a:solidFill>
          </a:ln>
        </p:spPr>
        <p:style>
          <a:lnRef idx="1">
            <a:schemeClr val="accent2"/>
          </a:lnRef>
          <a:fillRef idx="0">
            <a:schemeClr val="accent2"/>
          </a:fillRef>
          <a:effectRef idx="0">
            <a:schemeClr val="accent2"/>
          </a:effectRef>
          <a:fontRef idx="minor">
            <a:schemeClr val="tx1"/>
          </a:fontRef>
        </p:style>
      </p:cxnSp>
      <p:grpSp>
        <p:nvGrpSpPr>
          <p:cNvPr id="12" name="Group 11">
            <a:extLst>
              <a:ext uri="{FF2B5EF4-FFF2-40B4-BE49-F238E27FC236}">
                <a16:creationId xmlns:a16="http://schemas.microsoft.com/office/drawing/2014/main" xmlns="" id="{1C240F09-DD7C-4C8C-8DAD-8BC809392125}"/>
              </a:ext>
            </a:extLst>
          </p:cNvPr>
          <p:cNvGrpSpPr/>
          <p:nvPr userDrawn="1"/>
        </p:nvGrpSpPr>
        <p:grpSpPr>
          <a:xfrm>
            <a:off x="0" y="-2"/>
            <a:ext cx="137160" cy="5143502"/>
            <a:chOff x="0" y="-2"/>
            <a:chExt cx="182880" cy="6858002"/>
          </a:xfrm>
        </p:grpSpPr>
        <p:sp>
          <p:nvSpPr>
            <p:cNvPr id="13" name="Rectangle 12">
              <a:extLst>
                <a:ext uri="{FF2B5EF4-FFF2-40B4-BE49-F238E27FC236}">
                  <a16:creationId xmlns:a16="http://schemas.microsoft.com/office/drawing/2014/main" xmlns="" id="{D4A91B95-0BE4-4F1C-91A7-56D87D69E7D1}"/>
                </a:ext>
              </a:extLst>
            </p:cNvPr>
            <p:cNvSpPr/>
            <p:nvPr userDrawn="1"/>
          </p:nvSpPr>
          <p:spPr>
            <a:xfrm>
              <a:off x="0" y="6210887"/>
              <a:ext cx="182880" cy="647113"/>
            </a:xfrm>
            <a:prstGeom prst="rect">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9" name="Rectangle 18">
              <a:extLst>
                <a:ext uri="{FF2B5EF4-FFF2-40B4-BE49-F238E27FC236}">
                  <a16:creationId xmlns:a16="http://schemas.microsoft.com/office/drawing/2014/main" xmlns="" id="{C7B9BDB8-BECF-451A-A4D3-80341F2150FB}"/>
                </a:ext>
              </a:extLst>
            </p:cNvPr>
            <p:cNvSpPr/>
            <p:nvPr userDrawn="1"/>
          </p:nvSpPr>
          <p:spPr>
            <a:xfrm>
              <a:off x="0" y="-2"/>
              <a:ext cx="182880" cy="4572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20" name="Rectangle 19">
              <a:extLst>
                <a:ext uri="{FF2B5EF4-FFF2-40B4-BE49-F238E27FC236}">
                  <a16:creationId xmlns:a16="http://schemas.microsoft.com/office/drawing/2014/main" xmlns="" id="{553581BC-072A-4FF4-A41A-C4969ED95D61}"/>
                </a:ext>
              </a:extLst>
            </p:cNvPr>
            <p:cNvSpPr/>
            <p:nvPr userDrawn="1"/>
          </p:nvSpPr>
          <p:spPr>
            <a:xfrm>
              <a:off x="0" y="4517053"/>
              <a:ext cx="182880" cy="1709928"/>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176585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xmlns="" id="{7755056D-1B7D-47BE-B9C1-919DD1AE7AEC}"/>
              </a:ext>
            </a:extLst>
          </p:cNvPr>
          <p:cNvCxnSpPr/>
          <p:nvPr userDrawn="1"/>
        </p:nvCxnSpPr>
        <p:spPr>
          <a:xfrm>
            <a:off x="240030" y="4663440"/>
            <a:ext cx="8641080"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5" name="Group 14">
            <a:extLst>
              <a:ext uri="{FF2B5EF4-FFF2-40B4-BE49-F238E27FC236}">
                <a16:creationId xmlns:a16="http://schemas.microsoft.com/office/drawing/2014/main" xmlns="" id="{9E34328E-B1C6-4BE7-A077-911C6B42267B}"/>
              </a:ext>
            </a:extLst>
          </p:cNvPr>
          <p:cNvGrpSpPr/>
          <p:nvPr userDrawn="1"/>
        </p:nvGrpSpPr>
        <p:grpSpPr>
          <a:xfrm>
            <a:off x="0" y="0"/>
            <a:ext cx="137160" cy="5144124"/>
            <a:chOff x="0" y="-2"/>
            <a:chExt cx="182880" cy="6923319"/>
          </a:xfrm>
        </p:grpSpPr>
        <p:sp>
          <p:nvSpPr>
            <p:cNvPr id="16" name="Rectangle 15">
              <a:extLst>
                <a:ext uri="{FF2B5EF4-FFF2-40B4-BE49-F238E27FC236}">
                  <a16:creationId xmlns:a16="http://schemas.microsoft.com/office/drawing/2014/main" xmlns="" id="{58E1AD2A-72E1-41C3-A8C7-1E05E5A1C80F}"/>
                </a:ext>
              </a:extLst>
            </p:cNvPr>
            <p:cNvSpPr/>
            <p:nvPr userDrawn="1"/>
          </p:nvSpPr>
          <p:spPr>
            <a:xfrm>
              <a:off x="0" y="6276204"/>
              <a:ext cx="182880" cy="647113"/>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xmlns="" id="{20137D73-4F1E-4A64-9A95-EC0B5FC68BC2}"/>
                </a:ext>
              </a:extLst>
            </p:cNvPr>
            <p:cNvSpPr/>
            <p:nvPr userDrawn="1"/>
          </p:nvSpPr>
          <p:spPr>
            <a:xfrm>
              <a:off x="0" y="-2"/>
              <a:ext cx="182880" cy="4572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8" name="Rectangle 17">
              <a:extLst>
                <a:ext uri="{FF2B5EF4-FFF2-40B4-BE49-F238E27FC236}">
                  <a16:creationId xmlns:a16="http://schemas.microsoft.com/office/drawing/2014/main" xmlns="" id="{0444ABFA-4863-4BAD-83D2-E9328E5E3C37}"/>
                </a:ext>
              </a:extLst>
            </p:cNvPr>
            <p:cNvSpPr/>
            <p:nvPr userDrawn="1"/>
          </p:nvSpPr>
          <p:spPr>
            <a:xfrm>
              <a:off x="0" y="4573039"/>
              <a:ext cx="182880" cy="1709928"/>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235021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xmlns="" id="{A7D4838C-2ED6-416D-BA07-57109830E0FE}"/>
              </a:ext>
            </a:extLst>
          </p:cNvPr>
          <p:cNvCxnSpPr/>
          <p:nvPr userDrawn="1"/>
        </p:nvCxnSpPr>
        <p:spPr>
          <a:xfrm>
            <a:off x="240030" y="4663440"/>
            <a:ext cx="864108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3" name="Group 12">
            <a:extLst>
              <a:ext uri="{FF2B5EF4-FFF2-40B4-BE49-F238E27FC236}">
                <a16:creationId xmlns:a16="http://schemas.microsoft.com/office/drawing/2014/main" xmlns="" id="{14466649-CD9C-476C-918B-BEB28E180304}"/>
              </a:ext>
            </a:extLst>
          </p:cNvPr>
          <p:cNvGrpSpPr/>
          <p:nvPr userDrawn="1"/>
        </p:nvGrpSpPr>
        <p:grpSpPr>
          <a:xfrm>
            <a:off x="0" y="-2"/>
            <a:ext cx="137160" cy="5143502"/>
            <a:chOff x="0" y="-2"/>
            <a:chExt cx="182880" cy="6858002"/>
          </a:xfrm>
        </p:grpSpPr>
        <p:sp>
          <p:nvSpPr>
            <p:cNvPr id="14" name="Rectangle 13">
              <a:extLst>
                <a:ext uri="{FF2B5EF4-FFF2-40B4-BE49-F238E27FC236}">
                  <a16:creationId xmlns:a16="http://schemas.microsoft.com/office/drawing/2014/main" xmlns="" id="{AE9D4282-E4E1-4CDD-9678-C1191C5B3FE7}"/>
                </a:ext>
              </a:extLst>
            </p:cNvPr>
            <p:cNvSpPr/>
            <p:nvPr userDrawn="1"/>
          </p:nvSpPr>
          <p:spPr>
            <a:xfrm>
              <a:off x="0" y="6210887"/>
              <a:ext cx="182880" cy="647113"/>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9" name="Rectangle 18">
              <a:extLst>
                <a:ext uri="{FF2B5EF4-FFF2-40B4-BE49-F238E27FC236}">
                  <a16:creationId xmlns:a16="http://schemas.microsoft.com/office/drawing/2014/main" xmlns="" id="{BB522D8A-7AFE-42B3-8DA1-7172318C8885}"/>
                </a:ext>
              </a:extLst>
            </p:cNvPr>
            <p:cNvSpPr/>
            <p:nvPr userDrawn="1"/>
          </p:nvSpPr>
          <p:spPr>
            <a:xfrm>
              <a:off x="0" y="-2"/>
              <a:ext cx="182880" cy="4572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20" name="Rectangle 19">
              <a:extLst>
                <a:ext uri="{FF2B5EF4-FFF2-40B4-BE49-F238E27FC236}">
                  <a16:creationId xmlns:a16="http://schemas.microsoft.com/office/drawing/2014/main" xmlns="" id="{A6AC92C7-D5B4-48F1-9A89-5250A640A3F4}"/>
                </a:ext>
              </a:extLst>
            </p:cNvPr>
            <p:cNvSpPr/>
            <p:nvPr userDrawn="1"/>
          </p:nvSpPr>
          <p:spPr>
            <a:xfrm>
              <a:off x="0" y="4517053"/>
              <a:ext cx="182880" cy="1709928"/>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12520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xmlns="" id="{C62D149B-FB3E-4F3C-91FC-502E6E33681F}"/>
              </a:ext>
            </a:extLst>
          </p:cNvPr>
          <p:cNvGrpSpPr/>
          <p:nvPr userDrawn="1"/>
        </p:nvGrpSpPr>
        <p:grpSpPr>
          <a:xfrm>
            <a:off x="1" y="5006340"/>
            <a:ext cx="9152097" cy="137160"/>
            <a:chOff x="0" y="5303520"/>
            <a:chExt cx="12202796" cy="594360"/>
          </a:xfrm>
        </p:grpSpPr>
        <p:sp>
          <p:nvSpPr>
            <p:cNvPr id="15" name="Rectangle 14">
              <a:extLst>
                <a:ext uri="{FF2B5EF4-FFF2-40B4-BE49-F238E27FC236}">
                  <a16:creationId xmlns:a16="http://schemas.microsoft.com/office/drawing/2014/main" xmlns="" id="{0B253A9E-4157-4649-9B03-BC26F137140A}"/>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6" name="Rectangle 15">
              <a:extLst>
                <a:ext uri="{FF2B5EF4-FFF2-40B4-BE49-F238E27FC236}">
                  <a16:creationId xmlns:a16="http://schemas.microsoft.com/office/drawing/2014/main" xmlns="" id="{FD63FB71-8D46-41BB-99AC-A9B032B64908}"/>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xmlns="" id="{413CB1E7-BEDB-4F9E-B40E-BE0317677C35}"/>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28065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xmlns="" id="{F48F4A85-93A7-4E9A-B2AF-E4854A2ED6B1}"/>
              </a:ext>
            </a:extLst>
          </p:cNvPr>
          <p:cNvGrpSpPr/>
          <p:nvPr userDrawn="1"/>
        </p:nvGrpSpPr>
        <p:grpSpPr>
          <a:xfrm>
            <a:off x="1" y="5006340"/>
            <a:ext cx="9152097" cy="137160"/>
            <a:chOff x="0" y="5303520"/>
            <a:chExt cx="12202796" cy="594360"/>
          </a:xfrm>
        </p:grpSpPr>
        <p:sp>
          <p:nvSpPr>
            <p:cNvPr id="12" name="Rectangle 11">
              <a:extLst>
                <a:ext uri="{FF2B5EF4-FFF2-40B4-BE49-F238E27FC236}">
                  <a16:creationId xmlns:a16="http://schemas.microsoft.com/office/drawing/2014/main" xmlns="" id="{1B3F44AD-7398-4AE5-BB40-4B9469CB3ADE}"/>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3" name="Rectangle 12">
              <a:extLst>
                <a:ext uri="{FF2B5EF4-FFF2-40B4-BE49-F238E27FC236}">
                  <a16:creationId xmlns:a16="http://schemas.microsoft.com/office/drawing/2014/main" xmlns="" id="{04A65855-B2BA-447C-8767-3120D35E2D4F}"/>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4" name="Rectangle 13">
              <a:extLst>
                <a:ext uri="{FF2B5EF4-FFF2-40B4-BE49-F238E27FC236}">
                  <a16:creationId xmlns:a16="http://schemas.microsoft.com/office/drawing/2014/main" xmlns="" id="{23F468E7-8400-47A0-9794-F53ECD440439}"/>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5371589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 Id="rId11"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3.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xmlns="" id="{4A1A0ABA-277A-494D-AFC5-4231A957C667}"/>
              </a:ext>
            </a:extLst>
          </p:cNvPr>
          <p:cNvSpPr>
            <a:spLocks noGrp="1"/>
          </p:cNvSpPr>
          <p:nvPr>
            <p:ph type="title"/>
          </p:nvPr>
        </p:nvSpPr>
        <p:spPr bwMode="white">
          <a:xfrm>
            <a:off x="240030" y="365096"/>
            <a:ext cx="8641080" cy="48006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xmlns="" id="{B30F616C-87D7-4D71-A540-D0E1DC2FB78D}"/>
              </a:ext>
            </a:extLst>
          </p:cNvPr>
          <p:cNvSpPr>
            <a:spLocks noGrp="1"/>
          </p:cNvSpPr>
          <p:nvPr>
            <p:ph type="body" idx="1"/>
          </p:nvPr>
        </p:nvSpPr>
        <p:spPr>
          <a:xfrm>
            <a:off x="240029" y="1038688"/>
            <a:ext cx="8641080" cy="3556172"/>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xmlns="" id="{45CAD75A-537E-4B12-960F-4DC7FBD909DC}"/>
              </a:ext>
            </a:extLst>
          </p:cNvPr>
          <p:cNvSpPr>
            <a:spLocks noGrp="1"/>
          </p:cNvSpPr>
          <p:nvPr>
            <p:ph type="ftr" sz="quarter" idx="3"/>
          </p:nvPr>
        </p:nvSpPr>
        <p:spPr>
          <a:xfrm>
            <a:off x="6960869" y="4732020"/>
            <a:ext cx="1920240" cy="205740"/>
          </a:xfrm>
          <a:prstGeom prst="rect">
            <a:avLst/>
          </a:prstGeom>
        </p:spPr>
        <p:txBody>
          <a:bodyPr vert="horz" lIns="0" tIns="0" rIns="0" bIns="0" rtlCol="0" anchor="b" anchorCtr="0"/>
          <a:lstStyle>
            <a:lvl1pPr algn="r">
              <a:defRPr sz="600">
                <a:solidFill>
                  <a:schemeClr val="tx1"/>
                </a:solidFill>
              </a:defRPr>
            </a:lvl1pPr>
          </a:lstStyle>
          <a:p>
            <a:pPr defTabSz="685783"/>
            <a:r>
              <a:rPr lang="en-AU" dirty="0">
                <a:solidFill>
                  <a:srgbClr val="000000"/>
                </a:solidFill>
                <a:latin typeface="Jacobs Chronos"/>
              </a:rPr>
              <a:t>©Jacobs 2020</a:t>
            </a:r>
          </a:p>
        </p:txBody>
      </p:sp>
      <p:sp>
        <p:nvSpPr>
          <p:cNvPr id="11" name="Slide Number Placeholder 5">
            <a:extLst>
              <a:ext uri="{FF2B5EF4-FFF2-40B4-BE49-F238E27FC236}">
                <a16:creationId xmlns:a16="http://schemas.microsoft.com/office/drawing/2014/main" xmlns="" id="{D013D39C-859A-4492-96A6-21F28975B4F9}"/>
              </a:ext>
            </a:extLst>
          </p:cNvPr>
          <p:cNvSpPr>
            <a:spLocks noGrp="1"/>
          </p:cNvSpPr>
          <p:nvPr>
            <p:ph type="sldNum" sz="quarter" idx="4"/>
          </p:nvPr>
        </p:nvSpPr>
        <p:spPr>
          <a:xfrm>
            <a:off x="240031" y="4732020"/>
            <a:ext cx="586256" cy="205740"/>
          </a:xfrm>
          <a:prstGeom prst="rect">
            <a:avLst/>
          </a:prstGeom>
        </p:spPr>
        <p:txBody>
          <a:bodyPr vert="horz" lIns="0" tIns="0" rIns="0" bIns="0" rtlCol="0" anchor="b"/>
          <a:lstStyle>
            <a:lvl1pPr algn="l">
              <a:defRPr sz="800" b="1">
                <a:solidFill>
                  <a:schemeClr val="tx1"/>
                </a:solidFill>
                <a:latin typeface="+mj-lt"/>
                <a:cs typeface="JacobsChronos" pitchFamily="34" charset="0"/>
              </a:defRPr>
            </a:lvl1pPr>
          </a:lstStyle>
          <a:p>
            <a:pPr defTabSz="685783"/>
            <a:fld id="{9B3E39EC-4BE2-4DEA-81C0-4ABC0AAB4AC0}" type="slidenum">
              <a:rPr lang="en-AU" smtClean="0">
                <a:solidFill>
                  <a:srgbClr val="000000"/>
                </a:solidFill>
                <a:latin typeface="Jacobs Chronos"/>
              </a:rPr>
              <a:pPr defTabSz="685783"/>
              <a:t>‹#›</a:t>
            </a:fld>
            <a:endParaRPr lang="en-AU" dirty="0">
              <a:solidFill>
                <a:srgbClr val="000000"/>
              </a:solidFill>
              <a:latin typeface="Jacobs Chronos"/>
            </a:endParaRPr>
          </a:p>
        </p:txBody>
      </p:sp>
    </p:spTree>
    <p:extLst>
      <p:ext uri="{BB962C8B-B14F-4D97-AF65-F5344CB8AC3E}">
        <p14:creationId xmlns:p14="http://schemas.microsoft.com/office/powerpoint/2010/main" val="405893898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hf hdr="0" dt="0"/>
  <p:txStyles>
    <p:titleStyle>
      <a:lvl1pPr algn="l" defTabSz="685783"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02495" indent="-202495" algn="l" defTabSz="685783"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04990" indent="-202495" algn="l" defTabSz="685783" rtl="0" eaLnBrk="1" latinLnBrk="0" hangingPunct="1">
        <a:lnSpc>
          <a:spcPct val="90000"/>
        </a:lnSpc>
        <a:spcBef>
          <a:spcPts val="375"/>
        </a:spcBef>
        <a:buFont typeface="Jacobs Chronos" panose="010B0603030503030204" pitchFamily="34" charset="0"/>
        <a:buChar char="−"/>
        <a:defRPr sz="1700" kern="1200">
          <a:solidFill>
            <a:schemeClr val="tx1"/>
          </a:solidFill>
          <a:latin typeface="Jacobs Chronos" panose="010B0603030503030204" pitchFamily="34" charset="0"/>
          <a:ea typeface="+mn-ea"/>
          <a:cs typeface="Jacobs Chronos" panose="010B0603030503030204" pitchFamily="34" charset="0"/>
        </a:defRPr>
      </a:lvl2pPr>
      <a:lvl3pPr marL="607485" indent="-202495" algn="l" defTabSz="685783" rtl="0" eaLnBrk="1" latinLnBrk="0" hangingPunct="1">
        <a:lnSpc>
          <a:spcPct val="90000"/>
        </a:lnSpc>
        <a:spcBef>
          <a:spcPts val="375"/>
        </a:spcBef>
        <a:buFont typeface="Wingdings" panose="05000000000000000000" pitchFamily="2" charset="2"/>
        <a:buChar char="§"/>
        <a:defRPr sz="1500" kern="1200">
          <a:solidFill>
            <a:schemeClr val="tx1"/>
          </a:solidFill>
          <a:latin typeface="Jacobs Chronos" panose="010B0603030503030204" pitchFamily="34" charset="0"/>
          <a:ea typeface="+mn-ea"/>
          <a:cs typeface="Jacobs Chronos" panose="010B0603030503030204" pitchFamily="34" charset="0"/>
        </a:defRPr>
      </a:lvl3pPr>
      <a:lvl4pPr marL="809980" indent="-202495" algn="l" defTabSz="685783" rtl="0" eaLnBrk="1" latinLnBrk="0" hangingPunct="1">
        <a:lnSpc>
          <a:spcPct val="90000"/>
        </a:lnSpc>
        <a:spcBef>
          <a:spcPts val="375"/>
        </a:spcBef>
        <a:buFont typeface="Jacobs Chronos" panose="010B0603030503030204" pitchFamily="34" charset="0"/>
        <a:buChar char="−"/>
        <a:defRPr sz="1400" kern="1200">
          <a:solidFill>
            <a:schemeClr val="tx1"/>
          </a:solidFill>
          <a:latin typeface="Jacobs Chronos" panose="010B0603030503030204" pitchFamily="34" charset="0"/>
          <a:ea typeface="+mn-ea"/>
          <a:cs typeface="Jacobs Chronos" panose="010B0603030503030204" pitchFamily="34" charset="0"/>
        </a:defRPr>
      </a:lvl4pPr>
      <a:lvl5pPr marL="1012475" indent="-202495" algn="l" defTabSz="685783" rtl="0" eaLnBrk="1" latinLnBrk="0" hangingPunct="1">
        <a:lnSpc>
          <a:spcPct val="90000"/>
        </a:lnSpc>
        <a:spcBef>
          <a:spcPts val="375"/>
        </a:spcBef>
        <a:buFont typeface="Wingdings" panose="05000000000000000000" pitchFamily="2" charset="2"/>
        <a:buChar char="§"/>
        <a:defRPr sz="1200" kern="1200">
          <a:solidFill>
            <a:schemeClr val="tx1"/>
          </a:solidFill>
          <a:latin typeface="Jacobs Chronos" panose="010B0603030503030204" pitchFamily="34" charset="0"/>
          <a:ea typeface="+mn-ea"/>
          <a:cs typeface="Jacobs Chronos" panose="010B060303050303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67950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Lst>
  <p:hf hdr="0" dt="0"/>
  <p:txStyles>
    <p:titleStyle>
      <a:lvl1pPr algn="l" defTabSz="685766"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171442" indent="-202490" algn="l" defTabSz="685766"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31979" indent="-202490" algn="l" defTabSz="685766" rtl="0" eaLnBrk="1" latinLnBrk="0" hangingPunct="1">
        <a:lnSpc>
          <a:spcPct val="90000"/>
        </a:lnSpc>
        <a:spcBef>
          <a:spcPts val="375"/>
        </a:spcBef>
        <a:buFont typeface="Jacobs Chronos" panose="010B0603030503030204" pitchFamily="34" charset="0"/>
        <a:buChar char="−"/>
        <a:defRPr sz="1700" kern="1200">
          <a:solidFill>
            <a:schemeClr val="tx1"/>
          </a:solidFill>
          <a:latin typeface="Jacobs Chronos" panose="010B0603030503030204" pitchFamily="34" charset="0"/>
          <a:ea typeface="+mn-ea"/>
          <a:cs typeface="Jacobs Chronos" panose="010B0603030503030204" pitchFamily="34" charset="0"/>
        </a:defRPr>
      </a:lvl2pPr>
      <a:lvl3pPr marL="647968" indent="-202490" algn="l" defTabSz="685766" rtl="0" eaLnBrk="1" latinLnBrk="0" hangingPunct="1">
        <a:lnSpc>
          <a:spcPct val="90000"/>
        </a:lnSpc>
        <a:spcBef>
          <a:spcPts val="375"/>
        </a:spcBef>
        <a:buFont typeface="Wingdings" panose="05000000000000000000" pitchFamily="2" charset="2"/>
        <a:buChar char="§"/>
        <a:defRPr sz="1500" kern="1200">
          <a:solidFill>
            <a:schemeClr val="tx1"/>
          </a:solidFill>
          <a:latin typeface="Jacobs Chronos" panose="010B0603030503030204" pitchFamily="34" charset="0"/>
          <a:ea typeface="+mn-ea"/>
          <a:cs typeface="Jacobs Chronos" panose="010B0603030503030204" pitchFamily="34" charset="0"/>
        </a:defRPr>
      </a:lvl3pPr>
      <a:lvl4pPr marL="863957" indent="-202490" algn="l" defTabSz="685766" rtl="0" eaLnBrk="1" latinLnBrk="0" hangingPunct="1">
        <a:lnSpc>
          <a:spcPct val="90000"/>
        </a:lnSpc>
        <a:spcBef>
          <a:spcPts val="375"/>
        </a:spcBef>
        <a:buFont typeface="Jacobs Chronos" panose="010B0603030503030204" pitchFamily="34" charset="0"/>
        <a:buChar char="−"/>
        <a:defRPr sz="1400" kern="1200">
          <a:solidFill>
            <a:schemeClr val="tx1"/>
          </a:solidFill>
          <a:latin typeface="Jacobs Chronos" panose="010B0603030503030204" pitchFamily="34" charset="0"/>
          <a:ea typeface="+mn-ea"/>
          <a:cs typeface="Jacobs Chronos" panose="010B0603030503030204" pitchFamily="34" charset="0"/>
        </a:defRPr>
      </a:lvl4pPr>
      <a:lvl5pPr marL="1079946" indent="-202490" algn="l" defTabSz="685766" rtl="0" eaLnBrk="1" latinLnBrk="0" hangingPunct="1">
        <a:lnSpc>
          <a:spcPct val="90000"/>
        </a:lnSpc>
        <a:spcBef>
          <a:spcPts val="375"/>
        </a:spcBef>
        <a:buFont typeface="Wingdings" panose="05000000000000000000" pitchFamily="2" charset="2"/>
        <a:buChar char="§"/>
        <a:defRPr sz="1200" kern="1200">
          <a:solidFill>
            <a:schemeClr val="tx1"/>
          </a:solidFill>
          <a:latin typeface="Jacobs Chronos" panose="010B0603030503030204" pitchFamily="34" charset="0"/>
          <a:ea typeface="+mn-ea"/>
          <a:cs typeface="Jacobs Chronos" panose="010B060303050303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77647A1-46B3-4E57-B95B-49A623882F9E}" type="datetimeFigureOut">
              <a:rPr lang="en-GB" smtClean="0">
                <a:solidFill>
                  <a:prstClr val="black">
                    <a:tint val="75000"/>
                  </a:prstClr>
                </a:solidFill>
                <a:latin typeface="Calibri"/>
              </a:rPr>
              <a:pPr defTabSz="914400"/>
              <a:t>10/02/2020</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CF64411-6CB5-43CE-9E22-66B9BD54A0C5}" type="slidenum">
              <a:rPr lang="en-GB" smtClean="0">
                <a:solidFill>
                  <a:prstClr val="black">
                    <a:tint val="75000"/>
                  </a:prstClr>
                </a:solidFill>
                <a:latin typeface="Calibri"/>
              </a:rPr>
              <a:pPr defTabSz="914400"/>
              <a:t>‹#›</a:t>
            </a:fld>
            <a:endParaRPr lang="en-GB">
              <a:solidFill>
                <a:prstClr val="black">
                  <a:tint val="75000"/>
                </a:prstClr>
              </a:solidFill>
              <a:latin typeface="Calibri"/>
            </a:endParaRPr>
          </a:p>
        </p:txBody>
      </p:sp>
      <p:pic>
        <p:nvPicPr>
          <p:cNvPr id="409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24328" y="4813268"/>
            <a:ext cx="1368659" cy="206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046404"/>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Arial" panose="020B0604020202020204" pitchFamily="34" charset="0"/>
                <a:cs typeface="Arial" panose="020B0604020202020204" pitchFamily="34" charset="0"/>
              </a:rPr>
              <a:t>Who is Energy UK?</a:t>
            </a:r>
          </a:p>
        </p:txBody>
      </p:sp>
      <p:sp>
        <p:nvSpPr>
          <p:cNvPr id="3" name="Content Placeholder 2"/>
          <p:cNvSpPr>
            <a:spLocks noGrp="1"/>
          </p:cNvSpPr>
          <p:nvPr>
            <p:ph idx="1"/>
          </p:nvPr>
        </p:nvSpPr>
        <p:spPr>
          <a:xfrm>
            <a:off x="457200" y="1200150"/>
            <a:ext cx="8229600" cy="3459831"/>
          </a:xfrm>
        </p:spPr>
        <p:txBody>
          <a:bodyPr>
            <a:normAutofit/>
          </a:bodyPr>
          <a:lstStyle/>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We are a membership body working in energy</a:t>
            </a:r>
          </a:p>
          <a:p>
            <a:r>
              <a:rPr lang="en-GB" sz="2400" dirty="0">
                <a:latin typeface="Arial" panose="020B0604020202020204" pitchFamily="34" charset="0"/>
                <a:cs typeface="Arial" panose="020B0604020202020204" pitchFamily="34" charset="0"/>
              </a:rPr>
              <a:t>We represent energy suppliers (e.g. British Gas, EDF Energy, Octopus, OVO) and power companies (e.g. wind and solar farms through to nuclear power plants)</a:t>
            </a:r>
          </a:p>
          <a:p>
            <a:pPr marL="0" indent="0">
              <a:buNone/>
            </a:pPr>
            <a:endParaRPr lang="en-GB" sz="2400" dirty="0"/>
          </a:p>
          <a:p>
            <a:pPr marL="0" indent="0">
              <a:buNone/>
            </a:pPr>
            <a:endParaRPr lang="en-GB" sz="2400" dirty="0"/>
          </a:p>
          <a:p>
            <a:endParaRPr lang="en-GB" dirty="0"/>
          </a:p>
        </p:txBody>
      </p:sp>
      <p:pic>
        <p:nvPicPr>
          <p:cNvPr id="5" name="Picture 4">
            <a:extLst>
              <a:ext uri="{FF2B5EF4-FFF2-40B4-BE49-F238E27FC236}">
                <a16:creationId xmlns:a16="http://schemas.microsoft.com/office/drawing/2014/main" xmlns="" id="{1E54A25D-CD30-40CE-BDB1-DEFE8E9C4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08570"/>
            <a:ext cx="1488325" cy="902190"/>
          </a:xfrm>
          <a:prstGeom prst="rect">
            <a:avLst/>
          </a:prstGeom>
        </p:spPr>
      </p:pic>
    </p:spTree>
    <p:extLst>
      <p:ext uri="{BB962C8B-B14F-4D97-AF65-F5344CB8AC3E}">
        <p14:creationId xmlns:p14="http://schemas.microsoft.com/office/powerpoint/2010/main" val="3782052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760"/>
            <a:ext cx="8229600" cy="857250"/>
          </a:xfrm>
        </p:spPr>
        <p:txBody>
          <a:bodyPr>
            <a:noAutofit/>
          </a:bodyPr>
          <a:lstStyle/>
          <a:p>
            <a:r>
              <a:rPr lang="en-GB" sz="3200" b="1" dirty="0">
                <a:latin typeface="Arial" panose="020B0604020202020204" pitchFamily="34" charset="0"/>
                <a:cs typeface="Arial" panose="020B0604020202020204" pitchFamily="34" charset="0"/>
              </a:rPr>
              <a:t>What will businesses be doing in the future?</a:t>
            </a:r>
          </a:p>
        </p:txBody>
      </p:sp>
      <p:sp>
        <p:nvSpPr>
          <p:cNvPr id="3" name="Content Placeholder 2"/>
          <p:cNvSpPr>
            <a:spLocks noGrp="1"/>
          </p:cNvSpPr>
          <p:nvPr>
            <p:ph idx="1"/>
          </p:nvPr>
        </p:nvSpPr>
        <p:spPr>
          <a:xfrm>
            <a:off x="457200" y="1203599"/>
            <a:ext cx="5987008" cy="3391024"/>
          </a:xfrm>
        </p:spPr>
        <p:txBody>
          <a:bodyPr>
            <a:normAutofit/>
          </a:bodyPr>
          <a:lstStyle/>
          <a:p>
            <a:endParaRPr lang="en-GB" sz="2400" dirty="0">
              <a:solidFill>
                <a:prstClr val="black"/>
              </a:solidFill>
              <a:latin typeface="Arial" panose="020B0604020202020204" pitchFamily="34" charset="0"/>
              <a:cs typeface="Arial" panose="020B0604020202020204" pitchFamily="34" charset="0"/>
            </a:endParaRPr>
          </a:p>
          <a:p>
            <a:r>
              <a:rPr lang="en-GB" sz="2400" dirty="0">
                <a:solidFill>
                  <a:prstClr val="black"/>
                </a:solidFill>
                <a:latin typeface="Arial" panose="020B0604020202020204" pitchFamily="34" charset="0"/>
                <a:cs typeface="Arial" panose="020B0604020202020204" pitchFamily="34" charset="0"/>
              </a:rPr>
              <a:t>Selling and fitting </a:t>
            </a:r>
            <a:r>
              <a:rPr lang="en-US" sz="2400" dirty="0">
                <a:solidFill>
                  <a:prstClr val="black"/>
                </a:solidFill>
                <a:latin typeface="Arial" panose="020B0604020202020204" pitchFamily="34" charset="0"/>
                <a:cs typeface="Arial" panose="020B0604020202020204" pitchFamily="34" charset="0"/>
              </a:rPr>
              <a:t>boilers, insulation, heat pumps, etc.</a:t>
            </a:r>
          </a:p>
          <a:p>
            <a:r>
              <a:rPr lang="en-GB" sz="2400" dirty="0">
                <a:solidFill>
                  <a:prstClr val="black"/>
                </a:solidFill>
                <a:latin typeface="Arial" panose="020B0604020202020204" pitchFamily="34" charset="0"/>
                <a:cs typeface="Arial" panose="020B0604020202020204" pitchFamily="34" charset="0"/>
              </a:rPr>
              <a:t>Servicing and repairing them</a:t>
            </a:r>
          </a:p>
          <a:p>
            <a:pPr lvl="0"/>
            <a:r>
              <a:rPr lang="en-GB" sz="2400" dirty="0">
                <a:solidFill>
                  <a:prstClr val="black"/>
                </a:solidFill>
                <a:latin typeface="Arial" panose="020B0604020202020204" pitchFamily="34" charset="0"/>
                <a:cs typeface="Arial" panose="020B0604020202020204" pitchFamily="34" charset="0"/>
              </a:rPr>
              <a:t>Finance (e.g. Green loans and mortgages)</a:t>
            </a:r>
          </a:p>
          <a:p>
            <a:pPr lvl="0"/>
            <a:r>
              <a:rPr lang="en-GB" sz="2400" dirty="0">
                <a:solidFill>
                  <a:prstClr val="black"/>
                </a:solidFill>
                <a:latin typeface="Arial" panose="020B0604020202020204" pitchFamily="34" charset="0"/>
                <a:cs typeface="Arial" panose="020B0604020202020204" pitchFamily="34" charset="0"/>
              </a:rPr>
              <a:t>Bringing out new products and services for households</a:t>
            </a:r>
          </a:p>
          <a:p>
            <a:pPr lvl="0"/>
            <a:endParaRPr lang="en-GB" sz="2600" dirty="0">
              <a:solidFill>
                <a:prstClr val="black"/>
              </a:solidFill>
            </a:endParaRPr>
          </a:p>
          <a:p>
            <a:pPr lvl="0"/>
            <a:endParaRPr lang="en-GB" sz="2600" dirty="0">
              <a:solidFill>
                <a:prstClr val="black"/>
              </a:solidFill>
            </a:endParaRPr>
          </a:p>
          <a:p>
            <a:pPr lvl="0"/>
            <a:endParaRPr lang="en-GB" sz="2000" dirty="0"/>
          </a:p>
          <a:p>
            <a:endParaRPr lang="en-GB" sz="2400" dirty="0"/>
          </a:p>
        </p:txBody>
      </p:sp>
      <p:pic>
        <p:nvPicPr>
          <p:cNvPr id="5" name="Picture 4">
            <a:extLst>
              <a:ext uri="{FF2B5EF4-FFF2-40B4-BE49-F238E27FC236}">
                <a16:creationId xmlns:a16="http://schemas.microsoft.com/office/drawing/2014/main" xmlns="" id="{5923A850-A117-4F22-B0D2-1E6C0EB50205}"/>
              </a:ext>
            </a:extLst>
          </p:cNvPr>
          <p:cNvPicPr>
            <a:picLocks noChangeAspect="1"/>
          </p:cNvPicPr>
          <p:nvPr/>
        </p:nvPicPr>
        <p:blipFill>
          <a:blip r:embed="rId3"/>
          <a:stretch>
            <a:fillRect/>
          </a:stretch>
        </p:blipFill>
        <p:spPr>
          <a:xfrm>
            <a:off x="6207646" y="1851670"/>
            <a:ext cx="2232248" cy="2232248"/>
          </a:xfrm>
          <a:prstGeom prst="rect">
            <a:avLst/>
          </a:prstGeom>
        </p:spPr>
      </p:pic>
    </p:spTree>
    <p:extLst>
      <p:ext uri="{BB962C8B-B14F-4D97-AF65-F5344CB8AC3E}">
        <p14:creationId xmlns:p14="http://schemas.microsoft.com/office/powerpoint/2010/main" val="1836245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latin typeface="Arial" panose="020B0604020202020204" pitchFamily="34" charset="0"/>
                <a:cs typeface="Arial" panose="020B0604020202020204" pitchFamily="34" charset="0"/>
              </a:rPr>
              <a:t>What businesses have already achieved</a:t>
            </a:r>
          </a:p>
        </p:txBody>
      </p:sp>
      <p:sp>
        <p:nvSpPr>
          <p:cNvPr id="3" name="Content Placeholder 2"/>
          <p:cNvSpPr>
            <a:spLocks noGrp="1"/>
          </p:cNvSpPr>
          <p:nvPr>
            <p:ph idx="1"/>
          </p:nvPr>
        </p:nvSpPr>
        <p:spPr>
          <a:xfrm>
            <a:off x="457200" y="1200151"/>
            <a:ext cx="5554960" cy="3394472"/>
          </a:xfrm>
        </p:spPr>
        <p:txBody>
          <a:bodyPr>
            <a:normAutofit/>
          </a:bodyPr>
          <a:lstStyle/>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Improved over 2m homes since 2013</a:t>
            </a:r>
          </a:p>
          <a:p>
            <a:r>
              <a:rPr lang="en-GB" sz="2400" dirty="0">
                <a:latin typeface="Arial" panose="020B0604020202020204" pitchFamily="34" charset="0"/>
                <a:cs typeface="Arial" panose="020B0604020202020204" pitchFamily="34" charset="0"/>
              </a:rPr>
              <a:t>Fit over 1m new boilers each year</a:t>
            </a:r>
          </a:p>
          <a:p>
            <a:r>
              <a:rPr lang="en-GB" sz="2400" dirty="0">
                <a:latin typeface="Arial" panose="020B0604020202020204" pitchFamily="34" charset="0"/>
                <a:cs typeface="Arial" panose="020B0604020202020204" pitchFamily="34" charset="0"/>
              </a:rPr>
              <a:t>Put in 100,000+ renewable heating systems since</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2014</a:t>
            </a:r>
          </a:p>
          <a:p>
            <a:r>
              <a:rPr lang="en-GB" sz="2400" dirty="0">
                <a:latin typeface="Arial" panose="020B0604020202020204" pitchFamily="34" charset="0"/>
                <a:cs typeface="Arial" panose="020B0604020202020204" pitchFamily="34" charset="0"/>
              </a:rPr>
              <a:t>Created 225,000+ low carbon jobs (engineers, plumbers, electricians, builders etc.)</a:t>
            </a:r>
          </a:p>
          <a:p>
            <a:endParaRPr lang="en-GB" sz="2400" dirty="0">
              <a:latin typeface="Arial" panose="020B0604020202020204" pitchFamily="34" charset="0"/>
              <a:cs typeface="Arial" panose="020B0604020202020204" pitchFamily="34" charset="0"/>
            </a:endParaRPr>
          </a:p>
          <a:p>
            <a:endParaRPr lang="en-GB" sz="2400" dirty="0"/>
          </a:p>
        </p:txBody>
      </p:sp>
      <p:pic>
        <p:nvPicPr>
          <p:cNvPr id="6" name="Picture 5">
            <a:extLst>
              <a:ext uri="{FF2B5EF4-FFF2-40B4-BE49-F238E27FC236}">
                <a16:creationId xmlns:a16="http://schemas.microsoft.com/office/drawing/2014/main" xmlns="" id="{DBE84B22-1911-4940-A906-E841DEB2BD5E}"/>
              </a:ext>
            </a:extLst>
          </p:cNvPr>
          <p:cNvPicPr>
            <a:picLocks noChangeAspect="1"/>
          </p:cNvPicPr>
          <p:nvPr/>
        </p:nvPicPr>
        <p:blipFill>
          <a:blip r:embed="rId3"/>
          <a:stretch>
            <a:fillRect/>
          </a:stretch>
        </p:blipFill>
        <p:spPr>
          <a:xfrm>
            <a:off x="6238528" y="1635646"/>
            <a:ext cx="2448272" cy="2448272"/>
          </a:xfrm>
          <a:prstGeom prst="rect">
            <a:avLst/>
          </a:prstGeom>
        </p:spPr>
      </p:pic>
    </p:spTree>
    <p:extLst>
      <p:ext uri="{BB962C8B-B14F-4D97-AF65-F5344CB8AC3E}">
        <p14:creationId xmlns:p14="http://schemas.microsoft.com/office/powerpoint/2010/main" val="2107110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5D8C91-A4D8-43DB-9192-E61E676514E5}"/>
              </a:ext>
            </a:extLst>
          </p:cNvPr>
          <p:cNvSpPr>
            <a:spLocks noGrp="1"/>
          </p:cNvSpPr>
          <p:nvPr>
            <p:ph type="title"/>
          </p:nvPr>
        </p:nvSpPr>
        <p:spPr>
          <a:xfrm>
            <a:off x="457200" y="195486"/>
            <a:ext cx="8229600" cy="857250"/>
          </a:xfrm>
        </p:spPr>
        <p:txBody>
          <a:bodyPr>
            <a:normAutofit fontScale="90000"/>
          </a:bodyPr>
          <a:lstStyle/>
          <a:p>
            <a:r>
              <a:rPr lang="en-GB" sz="3600" b="1" dirty="0">
                <a:latin typeface="Arial" panose="020B0604020202020204" pitchFamily="34" charset="0"/>
                <a:cs typeface="Arial" panose="020B0604020202020204" pitchFamily="34" charset="0"/>
              </a:rPr>
              <a:t>Case study: Energy Companies Obligation (ECO)</a:t>
            </a:r>
          </a:p>
        </p:txBody>
      </p:sp>
      <p:sp>
        <p:nvSpPr>
          <p:cNvPr id="3" name="Content Placeholder 2">
            <a:extLst>
              <a:ext uri="{FF2B5EF4-FFF2-40B4-BE49-F238E27FC236}">
                <a16:creationId xmlns:a16="http://schemas.microsoft.com/office/drawing/2014/main" xmlns="" id="{9DE9121D-2A5A-4DBB-9F89-7DAD4DD5F633}"/>
              </a:ext>
            </a:extLst>
          </p:cNvPr>
          <p:cNvSpPr>
            <a:spLocks noGrp="1"/>
          </p:cNvSpPr>
          <p:nvPr>
            <p:ph idx="1"/>
          </p:nvPr>
        </p:nvSpPr>
        <p:spPr>
          <a:xfrm>
            <a:off x="445168" y="1347614"/>
            <a:ext cx="5783016" cy="3250456"/>
          </a:xfrm>
        </p:spPr>
        <p:txBody>
          <a:bodyPr>
            <a:normAutofit/>
          </a:bodyPr>
          <a:lstStyle/>
          <a:p>
            <a:r>
              <a:rPr lang="en-GB" sz="2400" dirty="0">
                <a:latin typeface="Arial" panose="020B0604020202020204" pitchFamily="34" charset="0"/>
                <a:cs typeface="Arial" panose="020B0604020202020204" pitchFamily="34" charset="0"/>
              </a:rPr>
              <a:t>Law making big energy suppliers help poorer homes save energy</a:t>
            </a:r>
          </a:p>
          <a:p>
            <a:r>
              <a:rPr lang="en-GB" sz="2400" dirty="0">
                <a:latin typeface="Arial" panose="020B0604020202020204" pitchFamily="34" charset="0"/>
                <a:cs typeface="Arial" panose="020B0604020202020204" pitchFamily="34" charset="0"/>
              </a:rPr>
              <a:t>Currently the only nationwide scheme to improve the energy efficiency of homes</a:t>
            </a:r>
          </a:p>
          <a:p>
            <a:r>
              <a:rPr lang="en-GB" sz="2400" dirty="0">
                <a:latin typeface="Arial" panose="020B0604020202020204" pitchFamily="34" charset="0"/>
                <a:cs typeface="Arial" panose="020B0604020202020204" pitchFamily="34" charset="0"/>
              </a:rPr>
              <a:t>Paid for by energy suppliers who raise the money through energy bills</a:t>
            </a:r>
          </a:p>
          <a:p>
            <a:endParaRPr lang="en-GB" sz="2400" dirty="0">
              <a:latin typeface="Arial" panose="020B0604020202020204" pitchFamily="34" charset="0"/>
              <a:cs typeface="Arial" panose="020B0604020202020204" pitchFamily="34" charset="0"/>
            </a:endParaRPr>
          </a:p>
          <a:p>
            <a:endParaRPr lang="en-GB" dirty="0"/>
          </a:p>
        </p:txBody>
      </p:sp>
      <p:pic>
        <p:nvPicPr>
          <p:cNvPr id="4" name="Picture 3">
            <a:extLst>
              <a:ext uri="{FF2B5EF4-FFF2-40B4-BE49-F238E27FC236}">
                <a16:creationId xmlns:a16="http://schemas.microsoft.com/office/drawing/2014/main" xmlns="" id="{BE2FDB90-F08B-40FB-826B-4D9A9C45F00C}"/>
              </a:ext>
            </a:extLst>
          </p:cNvPr>
          <p:cNvPicPr>
            <a:picLocks noChangeAspect="1"/>
          </p:cNvPicPr>
          <p:nvPr/>
        </p:nvPicPr>
        <p:blipFill>
          <a:blip r:embed="rId3"/>
          <a:stretch>
            <a:fillRect/>
          </a:stretch>
        </p:blipFill>
        <p:spPr>
          <a:xfrm>
            <a:off x="6374750" y="1759633"/>
            <a:ext cx="2286198" cy="2426418"/>
          </a:xfrm>
          <a:prstGeom prst="rect">
            <a:avLst/>
          </a:prstGeom>
        </p:spPr>
      </p:pic>
    </p:spTree>
    <p:extLst>
      <p:ext uri="{BB962C8B-B14F-4D97-AF65-F5344CB8AC3E}">
        <p14:creationId xmlns:p14="http://schemas.microsoft.com/office/powerpoint/2010/main" val="2054377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latin typeface="Arial" panose="020B0604020202020204" pitchFamily="34" charset="0"/>
                <a:cs typeface="Arial" panose="020B0604020202020204" pitchFamily="34" charset="0"/>
              </a:rPr>
              <a:t>What are the challenges?</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GB" sz="2400" dirty="0">
                <a:latin typeface="Arial" panose="020B0604020202020204" pitchFamily="34" charset="0"/>
                <a:cs typeface="Arial" panose="020B0604020202020204" pitchFamily="34" charset="0"/>
              </a:rPr>
              <a:t>Households do not want to buy energy efficiency or renewable heat. Why?</a:t>
            </a:r>
          </a:p>
          <a:p>
            <a:pPr lvl="1"/>
            <a:r>
              <a:rPr lang="en-US" sz="2400" dirty="0">
                <a:latin typeface="Arial" panose="020B0604020202020204" pitchFamily="34" charset="0"/>
                <a:cs typeface="Arial" panose="020B0604020202020204" pitchFamily="34" charset="0"/>
              </a:rPr>
              <a:t>Expensive and disruptive</a:t>
            </a:r>
          </a:p>
          <a:p>
            <a:pPr lvl="1"/>
            <a:r>
              <a:rPr lang="en-GB" sz="2400" dirty="0">
                <a:solidFill>
                  <a:prstClr val="black"/>
                </a:solidFill>
                <a:latin typeface="Arial" panose="020B0604020202020204" pitchFamily="34" charset="0"/>
                <a:cs typeface="Arial" panose="020B0604020202020204" pitchFamily="34" charset="0"/>
              </a:rPr>
              <a:t>“Should be free”</a:t>
            </a:r>
          </a:p>
          <a:p>
            <a:pPr lvl="1"/>
            <a:r>
              <a:rPr lang="en-GB" sz="2400" dirty="0">
                <a:solidFill>
                  <a:prstClr val="black"/>
                </a:solidFill>
                <a:latin typeface="Arial" panose="020B0604020202020204" pitchFamily="34" charset="0"/>
                <a:cs typeface="Arial" panose="020B0604020202020204" pitchFamily="34" charset="0"/>
              </a:rPr>
              <a:t>Does not currently increase the value of your home</a:t>
            </a:r>
          </a:p>
          <a:p>
            <a:pPr lvl="1"/>
            <a:r>
              <a:rPr lang="en-US" sz="2400" dirty="0">
                <a:latin typeface="Arial" panose="020B0604020202020204" pitchFamily="34" charset="0"/>
                <a:cs typeface="Arial" panose="020B0604020202020204" pitchFamily="34" charset="0"/>
              </a:rPr>
              <a:t>Who is responsible for rented homes (landlord v. tenant)</a:t>
            </a:r>
          </a:p>
          <a:p>
            <a:pPr lvl="0"/>
            <a:endParaRPr lang="en-US" sz="2800" dirty="0"/>
          </a:p>
        </p:txBody>
      </p:sp>
    </p:spTree>
    <p:extLst>
      <p:ext uri="{BB962C8B-B14F-4D97-AF65-F5344CB8AC3E}">
        <p14:creationId xmlns:p14="http://schemas.microsoft.com/office/powerpoint/2010/main" val="1822065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Arial" panose="020B0604020202020204" pitchFamily="34" charset="0"/>
                <a:cs typeface="Arial" panose="020B0604020202020204" pitchFamily="34" charset="0"/>
              </a:rPr>
              <a:t>Recommendations</a:t>
            </a:r>
          </a:p>
        </p:txBody>
      </p:sp>
      <p:sp>
        <p:nvSpPr>
          <p:cNvPr id="3" name="Content Placeholder 2"/>
          <p:cNvSpPr>
            <a:spLocks noGrp="1"/>
          </p:cNvSpPr>
          <p:nvPr>
            <p:ph idx="1"/>
          </p:nvPr>
        </p:nvSpPr>
        <p:spPr>
          <a:xfrm>
            <a:off x="395536" y="1203598"/>
            <a:ext cx="8229600" cy="3394472"/>
          </a:xfrm>
        </p:spPr>
        <p:txBody>
          <a:bodyPr>
            <a:normAutofit/>
          </a:bodyPr>
          <a:lstStyle/>
          <a:p>
            <a:pPr marL="355600" lvl="1" indent="-355600">
              <a:buFont typeface="+mj-lt"/>
              <a:buAutoNum type="arabicPeriod"/>
            </a:pPr>
            <a:r>
              <a:rPr lang="en-US" sz="2400" dirty="0">
                <a:latin typeface="Arial" panose="020B0604020202020204" pitchFamily="34" charset="0"/>
                <a:cs typeface="Arial" panose="020B0604020202020204" pitchFamily="34" charset="0"/>
              </a:rPr>
              <a:t>New </a:t>
            </a:r>
            <a:r>
              <a:rPr lang="en-US" sz="2400" b="1" dirty="0">
                <a:latin typeface="Arial" panose="020B0604020202020204" pitchFamily="34" charset="0"/>
                <a:cs typeface="Arial" panose="020B0604020202020204" pitchFamily="34" charset="0"/>
              </a:rPr>
              <a:t>Rules</a:t>
            </a:r>
            <a:r>
              <a:rPr lang="en-US" sz="2400" dirty="0">
                <a:latin typeface="Arial" panose="020B0604020202020204" pitchFamily="34" charset="0"/>
                <a:cs typeface="Arial" panose="020B0604020202020204" pitchFamily="34" charset="0"/>
              </a:rPr>
              <a:t> to make people improve their homes.</a:t>
            </a:r>
          </a:p>
          <a:p>
            <a:pPr marL="355600" lvl="1" indent="-355600">
              <a:buFont typeface="+mj-lt"/>
              <a:buAutoNum type="arabicPeriod"/>
            </a:pPr>
            <a:r>
              <a:rPr lang="en-US" sz="2400" dirty="0">
                <a:latin typeface="Arial" panose="020B0604020202020204" pitchFamily="34" charset="0"/>
                <a:cs typeface="Arial" panose="020B0604020202020204" pitchFamily="34" charset="0"/>
              </a:rPr>
              <a:t>New </a:t>
            </a:r>
            <a:r>
              <a:rPr lang="en-US" sz="2400" b="1" dirty="0">
                <a:latin typeface="Arial" panose="020B0604020202020204" pitchFamily="34" charset="0"/>
                <a:cs typeface="Arial" panose="020B0604020202020204" pitchFamily="34" charset="0"/>
              </a:rPr>
              <a:t>Incentives</a:t>
            </a:r>
            <a:r>
              <a:rPr lang="en-US" sz="2400" dirty="0">
                <a:latin typeface="Arial" panose="020B0604020202020204" pitchFamily="34" charset="0"/>
                <a:cs typeface="Arial" panose="020B0604020202020204" pitchFamily="34" charset="0"/>
              </a:rPr>
              <a:t> to encourage people to improve their homes.</a:t>
            </a:r>
          </a:p>
          <a:p>
            <a:pPr marL="355600" lvl="1" indent="-355600">
              <a:buFont typeface="+mj-lt"/>
              <a:buAutoNum type="arabicPeriod"/>
            </a:pPr>
            <a:r>
              <a:rPr lang="en-US" sz="2400" dirty="0">
                <a:latin typeface="Arial" panose="020B0604020202020204" pitchFamily="34" charset="0"/>
                <a:cs typeface="Arial" panose="020B0604020202020204" pitchFamily="34" charset="0"/>
              </a:rPr>
              <a:t>Standards for </a:t>
            </a:r>
            <a:r>
              <a:rPr lang="en-US" sz="2400" b="1" dirty="0">
                <a:latin typeface="Arial" panose="020B0604020202020204" pitchFamily="34" charset="0"/>
                <a:cs typeface="Arial" panose="020B0604020202020204" pitchFamily="34" charset="0"/>
              </a:rPr>
              <a:t>high quality work</a:t>
            </a:r>
            <a:r>
              <a:rPr lang="en-US" sz="2400" dirty="0">
                <a:latin typeface="Arial" panose="020B0604020202020204" pitchFamily="34" charset="0"/>
                <a:cs typeface="Arial" panose="020B0604020202020204" pitchFamily="34" charset="0"/>
              </a:rPr>
              <a:t>, combined with nationwide awareness campaigns.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Businesses can then do their job</a:t>
            </a:r>
          </a:p>
          <a:p>
            <a:endParaRPr lang="en-GB" dirty="0"/>
          </a:p>
          <a:p>
            <a:pPr lvl="2"/>
            <a:endParaRPr lang="en-GB" dirty="0"/>
          </a:p>
          <a:p>
            <a:endParaRPr lang="en-GB" sz="2400" dirty="0"/>
          </a:p>
        </p:txBody>
      </p:sp>
    </p:spTree>
    <p:extLst>
      <p:ext uri="{BB962C8B-B14F-4D97-AF65-F5344CB8AC3E}">
        <p14:creationId xmlns:p14="http://schemas.microsoft.com/office/powerpoint/2010/main" val="177355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Arial" panose="020B0604020202020204" pitchFamily="34" charset="0"/>
                <a:cs typeface="Arial" panose="020B0604020202020204" pitchFamily="34" charset="0"/>
              </a:rPr>
              <a:t>How to ensure fairness</a:t>
            </a:r>
          </a:p>
        </p:txBody>
      </p:sp>
      <p:sp>
        <p:nvSpPr>
          <p:cNvPr id="3" name="Content Placeholder 2"/>
          <p:cNvSpPr>
            <a:spLocks noGrp="1"/>
          </p:cNvSpPr>
          <p:nvPr>
            <p:ph idx="1"/>
          </p:nvPr>
        </p:nvSpPr>
        <p:spPr>
          <a:xfrm>
            <a:off x="457200" y="1200151"/>
            <a:ext cx="5338936" cy="3394472"/>
          </a:xfrm>
        </p:spPr>
        <p:txBody>
          <a:bodyPr>
            <a:normAutofit/>
          </a:bodyPr>
          <a:lstStyle/>
          <a:p>
            <a:endParaRPr lang="en-US" sz="2400" dirty="0">
              <a:latin typeface="Arial" panose="020B0604020202020204" pitchFamily="34" charset="0"/>
              <a:ea typeface="MS Mincho" panose="02020609040205080304" pitchFamily="49" charset="-128"/>
              <a:cs typeface="Arial" panose="020B0604020202020204" pitchFamily="34" charset="0"/>
            </a:endParaRPr>
          </a:p>
          <a:p>
            <a:r>
              <a:rPr lang="en-US" sz="2400" dirty="0">
                <a:latin typeface="Arial" panose="020B0604020202020204" pitchFamily="34" charset="0"/>
                <a:ea typeface="MS Mincho" panose="02020609040205080304" pitchFamily="49" charset="-128"/>
                <a:cs typeface="Arial" panose="020B0604020202020204" pitchFamily="34" charset="0"/>
              </a:rPr>
              <a:t>Not everyone will be able to afford to improve their home.</a:t>
            </a:r>
          </a:p>
          <a:p>
            <a:r>
              <a:rPr lang="en-US" sz="2400" dirty="0">
                <a:latin typeface="Arial" panose="020B0604020202020204" pitchFamily="34" charset="0"/>
                <a:ea typeface="MS Mincho" panose="02020609040205080304" pitchFamily="49" charset="-128"/>
                <a:cs typeface="Arial" panose="020B0604020202020204" pitchFamily="34" charset="0"/>
              </a:rPr>
              <a:t>Government support will be needed to help them. </a:t>
            </a:r>
          </a:p>
        </p:txBody>
      </p:sp>
      <p:pic>
        <p:nvPicPr>
          <p:cNvPr id="5" name="Picture 4">
            <a:extLst>
              <a:ext uri="{FF2B5EF4-FFF2-40B4-BE49-F238E27FC236}">
                <a16:creationId xmlns:a16="http://schemas.microsoft.com/office/drawing/2014/main" xmlns="" id="{448C290C-1C54-4D4F-9EF9-F4C90AA30834}"/>
              </a:ext>
            </a:extLst>
          </p:cNvPr>
          <p:cNvPicPr>
            <a:picLocks noChangeAspect="1"/>
          </p:cNvPicPr>
          <p:nvPr/>
        </p:nvPicPr>
        <p:blipFill>
          <a:blip r:embed="rId3"/>
          <a:stretch>
            <a:fillRect/>
          </a:stretch>
        </p:blipFill>
        <p:spPr>
          <a:xfrm>
            <a:off x="6012160" y="1503436"/>
            <a:ext cx="2820709" cy="2439913"/>
          </a:xfrm>
          <a:prstGeom prst="rect">
            <a:avLst/>
          </a:prstGeom>
        </p:spPr>
      </p:pic>
    </p:spTree>
    <p:extLst>
      <p:ext uri="{BB962C8B-B14F-4D97-AF65-F5344CB8AC3E}">
        <p14:creationId xmlns:p14="http://schemas.microsoft.com/office/powerpoint/2010/main" val="1171117648"/>
      </p:ext>
    </p:extLst>
  </p:cSld>
  <p:clrMapOvr>
    <a:masterClrMapping/>
  </p:clrMapOvr>
</p:sld>
</file>

<file path=ppt/theme/theme1.xml><?xml version="1.0" encoding="utf-8"?>
<a:theme xmlns:a="http://schemas.openxmlformats.org/drawingml/2006/main" name="Custom Design">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 PowerPoint 16x9_Master Template.potx" id="{109E9AB7-6D08-4F36-9881-F78080469B2A}" vid="{6EBEA7BE-A311-4E9D-8854-0352DB49545F}"/>
    </a:ext>
  </a:extLst>
</a:theme>
</file>

<file path=ppt/theme/theme2.xml><?xml version="1.0" encoding="utf-8"?>
<a:theme xmlns:a="http://schemas.openxmlformats.org/drawingml/2006/main" name="3_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 PowerPoint 16x9_Master Template.potx" id="{109E9AB7-6D08-4F36-9881-F78080469B2A}" vid="{21EB0679-41EA-40E9-903F-A23B95DDC27D}"/>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620</TotalTime>
  <Words>1363</Words>
  <Application>Microsoft Macintosh PowerPoint</Application>
  <PresentationFormat>On-screen Show (16:9)</PresentationFormat>
  <Paragraphs>162</Paragraphs>
  <Slides>7</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vt:i4>
      </vt:variant>
    </vt:vector>
  </HeadingPairs>
  <TitlesOfParts>
    <vt:vector size="16" baseType="lpstr">
      <vt:lpstr>Arial</vt:lpstr>
      <vt:lpstr>Calibri</vt:lpstr>
      <vt:lpstr>Jacobs Chronos</vt:lpstr>
      <vt:lpstr>JacobsChronos</vt:lpstr>
      <vt:lpstr>MS Mincho</vt:lpstr>
      <vt:lpstr>Wingdings</vt:lpstr>
      <vt:lpstr>Custom Design</vt:lpstr>
      <vt:lpstr>3_Map</vt:lpstr>
      <vt:lpstr>4_Office Theme</vt:lpstr>
      <vt:lpstr>Who is Energy UK?</vt:lpstr>
      <vt:lpstr>What will businesses be doing in the future?</vt:lpstr>
      <vt:lpstr>What businesses have already achieved</vt:lpstr>
      <vt:lpstr>Case study: Energy Companies Obligation (ECO)</vt:lpstr>
      <vt:lpstr>What are the challenges?</vt:lpstr>
      <vt:lpstr>Recommendations</vt:lpstr>
      <vt:lpstr>How to ensure fairness</vt:lpstr>
    </vt:vector>
  </TitlesOfParts>
  <Company>Involve</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Allan</dc:creator>
  <cp:lastModifiedBy>Lynn Bjerke</cp:lastModifiedBy>
  <cp:revision>140</cp:revision>
  <dcterms:created xsi:type="dcterms:W3CDTF">2020-01-18T09:46:56Z</dcterms:created>
  <dcterms:modified xsi:type="dcterms:W3CDTF">2020-02-10T22:02:44Z</dcterms:modified>
</cp:coreProperties>
</file>