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  <p:sldMasterId id="2147483781" r:id="rId2"/>
    <p:sldMasterId id="2147483794" r:id="rId3"/>
  </p:sldMasterIdLst>
  <p:notesMasterIdLst>
    <p:notesMasterId r:id="rId15"/>
  </p:notesMasterIdLst>
  <p:sldIdLst>
    <p:sldId id="410" r:id="rId4"/>
    <p:sldId id="411" r:id="rId5"/>
    <p:sldId id="412" r:id="rId6"/>
    <p:sldId id="413" r:id="rId7"/>
    <p:sldId id="414" r:id="rId8"/>
    <p:sldId id="415" r:id="rId9"/>
    <p:sldId id="416" r:id="rId10"/>
    <p:sldId id="417" r:id="rId11"/>
    <p:sldId id="418" r:id="rId12"/>
    <p:sldId id="419" r:id="rId13"/>
    <p:sldId id="420" r:id="rId14"/>
  </p:sldIdLst>
  <p:sldSz cx="9144000" cy="5143500" type="screen16x9"/>
  <p:notesSz cx="6858000" cy="9144000"/>
  <p:defaultTextStyle>
    <a:defPPr>
      <a:defRPr lang="en-US"/>
    </a:defPPr>
    <a:lvl1pPr marL="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5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29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58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88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52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/>
    <p:restoredTop sz="71803" autoAdjust="0"/>
  </p:normalViewPr>
  <p:slideViewPr>
    <p:cSldViewPr snapToGrid="0" snapToObjects="1">
      <p:cViewPr varScale="1">
        <p:scale>
          <a:sx n="128" d="100"/>
          <a:sy n="128" d="100"/>
        </p:scale>
        <p:origin x="1904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8D018-856B-6445-A9C5-053D54818AC1}" type="datetimeFigureOut">
              <a:rPr lang="en-US" smtClean="0"/>
              <a:t>2/8/20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F99E2-675F-2C42-9469-6B8B96FF0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06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5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29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58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88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52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Picture credits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dirty="0"/>
              <a:t>Car Icon: transport by </a:t>
            </a:r>
            <a:r>
              <a:rPr lang="en-GB" sz="800" dirty="0" err="1"/>
              <a:t>Fauzan</a:t>
            </a:r>
            <a:r>
              <a:rPr lang="en-GB" sz="800" dirty="0"/>
              <a:t> </a:t>
            </a:r>
            <a:r>
              <a:rPr lang="en-GB" sz="800" dirty="0" err="1"/>
              <a:t>Adiima</a:t>
            </a:r>
            <a:r>
              <a:rPr lang="en-GB" sz="800" dirty="0"/>
              <a:t> from the Noun Project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dirty="0"/>
              <a:t>Bike icon: transport by Visual Glow from the Noun Project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dirty="0"/>
              <a:t>Train by Lee Mette from the Noun Project</a:t>
            </a:r>
          </a:p>
          <a:p>
            <a:r>
              <a:rPr lang="en-GB" sz="800" dirty="0"/>
              <a:t>Bus by Wilson Joseph from the Noun Project</a:t>
            </a:r>
          </a:p>
          <a:p>
            <a:r>
              <a:rPr lang="en-GB" sz="800" dirty="0"/>
              <a:t>Scooter by </a:t>
            </a:r>
            <a:r>
              <a:rPr lang="en-GB" sz="800" dirty="0" err="1"/>
              <a:t>Hea</a:t>
            </a:r>
            <a:r>
              <a:rPr lang="en-GB" sz="800" dirty="0"/>
              <a:t> </a:t>
            </a:r>
            <a:r>
              <a:rPr lang="en-GB" sz="800" dirty="0" err="1"/>
              <a:t>Poh</a:t>
            </a:r>
            <a:r>
              <a:rPr lang="en-GB" sz="800" dirty="0"/>
              <a:t> Lin from the Noun Project</a:t>
            </a:r>
          </a:p>
          <a:p>
            <a:r>
              <a:rPr lang="en-GB" sz="800" dirty="0"/>
              <a:t>Motorcycle by </a:t>
            </a:r>
            <a:r>
              <a:rPr lang="en-GB" sz="800" dirty="0" err="1"/>
              <a:t>fms_design</a:t>
            </a:r>
            <a:r>
              <a:rPr lang="en-GB" sz="800" dirty="0"/>
              <a:t> from the Noun Project</a:t>
            </a:r>
          </a:p>
          <a:p>
            <a:r>
              <a:rPr lang="en-GB" sz="800" dirty="0"/>
              <a:t>Lorry by Georgiana Ionescu from the Noun Project</a:t>
            </a:r>
          </a:p>
          <a:p>
            <a:r>
              <a:rPr lang="en-GB" sz="800" dirty="0"/>
              <a:t>Van by Darren Camilleri from the Noun Project</a:t>
            </a:r>
          </a:p>
          <a:p>
            <a:r>
              <a:rPr lang="en-GB" sz="800" dirty="0"/>
              <a:t>Taxi Car by Maxim Kulikov from the Noun Project</a:t>
            </a:r>
          </a:p>
          <a:p>
            <a:r>
              <a:rPr lang="en-GB" sz="800" dirty="0"/>
              <a:t>PC by </a:t>
            </a:r>
            <a:r>
              <a:rPr lang="en-GB" sz="800" dirty="0" err="1"/>
              <a:t>Yeoul</a:t>
            </a:r>
            <a:r>
              <a:rPr lang="en-GB" sz="800" dirty="0"/>
              <a:t> Kwon from the Noun Project</a:t>
            </a:r>
          </a:p>
          <a:p>
            <a:r>
              <a:rPr lang="en-GB" sz="800" dirty="0"/>
              <a:t>smart-phone by </a:t>
            </a:r>
            <a:r>
              <a:rPr lang="en-GB" sz="800" dirty="0" err="1"/>
              <a:t>BomSymbols</a:t>
            </a:r>
            <a:r>
              <a:rPr lang="en-GB" sz="800" dirty="0"/>
              <a:t> from the Noun Project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F8509-259E-4988-A939-5E353E175B44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2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55446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F8509-259E-4988-A939-5E353E175B44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11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9089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BEIS (2019) Final UK greenhouse gas emissions national statistics 1990-2017.</a:t>
            </a:r>
          </a:p>
          <a:p>
            <a:r>
              <a:rPr lang="en-GB" dirty="0"/>
              <a:t>Surface passenger = All cars, buses, rail and other. But it does not include vans.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F8509-259E-4988-A939-5E353E175B44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3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7494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F8509-259E-4988-A939-5E353E175B44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4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5256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Source: National Travel Survey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F8509-259E-4988-A939-5E353E175B44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5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2222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F8509-259E-4988-A939-5E353E175B44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6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67136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Sources: </a:t>
            </a:r>
            <a:r>
              <a:rPr lang="en-GB" dirty="0"/>
              <a:t>NTS (England) 2018 </a:t>
            </a:r>
            <a:r>
              <a:rPr lang="en-GB" sz="1100" dirty="0"/>
              <a:t>*surface modes only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F8509-259E-4988-A939-5E353E175B44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7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4742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F8509-259E-4988-A939-5E353E175B44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8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37735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dirty="0"/>
              <a:t>Not allowing certain vehicles in certain places at certain times</a:t>
            </a:r>
          </a:p>
          <a:p>
            <a:pPr lvl="0"/>
            <a:r>
              <a:rPr lang="en-GB" dirty="0"/>
              <a:t>Not allowing certain vehicles to be sold</a:t>
            </a:r>
          </a:p>
          <a:p>
            <a:pPr lvl="0"/>
            <a:r>
              <a:rPr lang="en-GB" dirty="0"/>
              <a:t>Fixing public transport fares</a:t>
            </a:r>
          </a:p>
          <a:p>
            <a:pPr lvl="0"/>
            <a:r>
              <a:rPr lang="en-GB" dirty="0"/>
              <a:t>Mandating the use of certain technologies (</a:t>
            </a:r>
            <a:r>
              <a:rPr lang="en-GB" dirty="0" err="1"/>
              <a:t>eg</a:t>
            </a:r>
            <a:r>
              <a:rPr lang="en-GB" dirty="0"/>
              <a:t> electric buses)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F8509-259E-4988-A939-5E353E175B44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9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932272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F8509-259E-4988-A939-5E353E175B44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10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6589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jp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4.pn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6.png"/></Relationships>
</file>

<file path=ppt/slideLayouts/_rels/slideLayout29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7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8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9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10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3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8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9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10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1.png"/></Relationships>
</file>

<file path=ppt/slideLayouts/_rels/slideLayout31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3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8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9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10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1.png"/></Relationships>
</file>

<file path=ppt/slideLayouts/_rels/slideLayout32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3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8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9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10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1.png"/></Relationships>
</file>

<file path=ppt/slideLayouts/_rels/slideLayout33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3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8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9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10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4767263"/>
            <a:ext cx="2133600" cy="273844"/>
          </a:xfrm>
        </p:spPr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8442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5822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1882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ck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F5B10BB-2279-444D-A69E-B8C415407EFF}"/>
              </a:ext>
            </a:extLst>
          </p:cNvPr>
          <p:cNvSpPr/>
          <p:nvPr userDrawn="1"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endParaRPr lang="en-US" sz="1400">
              <a:solidFill>
                <a:srgbClr val="FFFFFF"/>
              </a:solidFill>
              <a:latin typeface="Jacobs Chrono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97C72B8-85D1-40F1-943D-22DB1FC9F4C8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408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 Black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>
            <a:lvl1pPr marL="0" indent="-269993">
              <a:buFont typeface="+mj-lt"/>
              <a:buAutoNum type="arabicPeriod"/>
              <a:defRPr/>
            </a:lvl1pPr>
            <a:lvl2pPr marL="539987" indent="-269993">
              <a:buFont typeface="+mj-lt"/>
              <a:buAutoNum type="arabicPeriod"/>
              <a:defRPr/>
            </a:lvl2pPr>
            <a:lvl3pPr marL="809980" indent="-269993">
              <a:buFont typeface="+mj-lt"/>
              <a:buAutoNum type="arabicPeriod"/>
              <a:defRPr/>
            </a:lvl3pPr>
            <a:lvl4pPr marL="1079973" indent="-269993">
              <a:buFont typeface="+mj-lt"/>
              <a:buAutoNum type="arabicPeriod"/>
              <a:defRPr/>
            </a:lvl4pPr>
            <a:lvl5pPr marL="1349966" indent="-269993">
              <a:buFont typeface="+mj-lt"/>
              <a:buAutoNum type="arabicPeriod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0AEB58B-EBCB-4D36-8CF5-FCD945DA552F}"/>
              </a:ext>
            </a:extLst>
          </p:cNvPr>
          <p:cNvSpPr/>
          <p:nvPr userDrawn="1"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endParaRPr lang="en-US" sz="1400">
              <a:solidFill>
                <a:srgbClr val="FFFFFF"/>
              </a:solidFill>
              <a:latin typeface="Jacobs Chronos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611E7636-01DC-40CA-9BAD-ABDBEE6B7EF3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575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EED51E53-C704-4648-A432-C3D579C368E5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EADC94DF-CF22-48A4-BA0A-C4C38A013B84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5AE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52AFE780-91D7-411E-9616-15D5F7F95B48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18CE3C64-85E4-4847-9D32-67A911A0EBFE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8340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urp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B907F687-555F-42F3-931D-36B1D43F7B7A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4CA72A78-4C30-4C03-A06D-DA1FF4F7AC07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B555AB02-14EC-4DB4-A3C8-0D9A8157AFF4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D7A5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75C5320F-164D-4C85-8156-0F5DC144649D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39448BF6-A9B1-4435-9787-4CFEFE2B3C13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3208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B907F687-555F-42F3-931D-36B1D43F7B7A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1C240F09-DD7C-4C8C-8DAD-8BC809392125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D4A91B95-0BE4-4F1C-91A7-56D87D69E7D1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FF91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C7B9BDB8-BECF-451A-A4D3-80341F2150FB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553581BC-072A-4FF4-A41A-C4969ED95D61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5856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7755056D-1B7D-47BE-B9C1-919DD1AE7AEC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9E34328E-B1C6-4BE7-A077-911C6B42267B}"/>
              </a:ext>
            </a:extLst>
          </p:cNvPr>
          <p:cNvGrpSpPr/>
          <p:nvPr userDrawn="1"/>
        </p:nvGrpSpPr>
        <p:grpSpPr>
          <a:xfrm>
            <a:off x="0" y="0"/>
            <a:ext cx="137160" cy="5144124"/>
            <a:chOff x="0" y="-2"/>
            <a:chExt cx="182880" cy="6923319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58E1AD2A-72E1-41C3-A8C7-1E05E5A1C80F}"/>
                </a:ext>
              </a:extLst>
            </p:cNvPr>
            <p:cNvSpPr/>
            <p:nvPr userDrawn="1"/>
          </p:nvSpPr>
          <p:spPr>
            <a:xfrm>
              <a:off x="0" y="6276204"/>
              <a:ext cx="182880" cy="647113"/>
            </a:xfrm>
            <a:prstGeom prst="rect">
              <a:avLst/>
            </a:prstGeom>
            <a:solidFill>
              <a:srgbClr val="FFDC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20137D73-4F1E-4A64-9A95-EC0B5FC68BC2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0444ABFA-4863-4BAD-83D2-E9328E5E3C37}"/>
                </a:ext>
              </a:extLst>
            </p:cNvPr>
            <p:cNvSpPr/>
            <p:nvPr userDrawn="1"/>
          </p:nvSpPr>
          <p:spPr>
            <a:xfrm>
              <a:off x="0" y="4573039"/>
              <a:ext cx="182880" cy="1709928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02132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A7D4838C-2ED6-416D-BA07-57109830E0FE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14466649-CD9C-476C-918B-BEB28E180304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AE9D4282-E4E1-4CDD-9678-C1191C5B3FE7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78F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BB522D8A-7AFE-42B3-8DA1-7172318C8885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A6AC92C7-D5B4-48F1-9A89-5250A640A3F4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2029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C62D149B-FB3E-4F3C-91FC-502E6E33681F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0B253A9E-4157-4649-9B03-BC26F137140A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FD63FB71-8D46-41BB-99AC-A9B032B64908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001E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413CB1E7-BEDB-4F9E-B40E-BE0317677C35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656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15754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urp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48F4A85-93A7-4E9A-B2AF-E4854A2ED6B1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1B3F44AD-7398-4AE5-BB40-4B9469CB3ADE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04A65855-B2BA-447C-8767-3120D35E2D4F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460F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23F468E7-8400-47A0-9794-F53ECD440439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71589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3942DA99-6BA4-4DA7-8651-80752B5462FE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9FC97499-E988-4B11-B114-5E15CA266BF8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4BB952E0-2CF7-48F8-8262-7CE47CD99877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690A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A3AC656F-3F0C-49A2-81C1-78C572069D73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19686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C35AFC50-E6B6-4E43-B4E7-F9E2A95E63EC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1A2B86E2-F045-4370-94FD-B80A57E52011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C6F66FD7-E36D-4A8C-9C0D-409917212467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A04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54169620-5373-445A-839E-0A597466E92E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00877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>
                <a:solidFill>
                  <a:srgbClr val="000000"/>
                </a:solidFill>
                <a:latin typeface="Jacobs Chronos"/>
              </a:rPr>
              <a:t>©Jacobs 2019</a:t>
            </a:r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F90E0E93-EEE6-4D51-9F5C-4F52ACDE3916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26A910FC-EEC9-4E32-9C79-04B4D2C5033B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7D262B7C-8609-4D89-A827-E2F2D0992C62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003C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A888E613-23F0-43B0-BB12-5224CC248F1C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05849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8">
            <a:extLst>
              <a:ext uri="{FF2B5EF4-FFF2-40B4-BE49-F238E27FC236}">
                <a16:creationId xmlns:a16="http://schemas.microsoft.com/office/drawing/2014/main" xmlns="" id="{27D40AD0-5D9B-4347-8016-757E80747E76}"/>
              </a:ext>
            </a:extLst>
          </p:cNvPr>
          <p:cNvGrpSpPr/>
          <p:nvPr userDrawn="1"/>
        </p:nvGrpSpPr>
        <p:grpSpPr>
          <a:xfrm>
            <a:off x="1179010" y="0"/>
            <a:ext cx="7964990" cy="4058602"/>
            <a:chOff x="1572014" y="0"/>
            <a:chExt cx="10619986" cy="5411469"/>
          </a:xfrm>
        </p:grpSpPr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xmlns="" id="{245104B9-E223-42AF-9228-4D9DBA103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2014" y="1107030"/>
              <a:ext cx="10619986" cy="4304439"/>
            </a:xfrm>
            <a:prstGeom prst="rect">
              <a:avLst/>
            </a:prstGeom>
          </p:spPr>
        </p:pic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xmlns="" id="{ECA9C7F8-F075-46B3-BC20-F7BC754AB4B6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xmlns="" id="{27D2CEBA-062E-4A76-86B2-E30ADE7C31E0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63" name="Title 1">
            <a:extLst>
              <a:ext uri="{FF2B5EF4-FFF2-40B4-BE49-F238E27FC236}">
                <a16:creationId xmlns:a16="http://schemas.microsoft.com/office/drawing/2014/main" xmlns="" id="{A7F61A64-3CDE-4167-85CB-90C6332EF1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xmlns="" id="{9FD1511E-B62B-4097-A97D-8D9B2E4AD4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8004921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Purp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AE504DC-7314-44CB-9C4D-D1417B013B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341" y="830275"/>
            <a:ext cx="7964519" cy="3228329"/>
          </a:xfrm>
          <a:prstGeom prst="rect">
            <a:avLst/>
          </a:prstGeom>
          <a:solidFill>
            <a:srgbClr val="6F006E"/>
          </a:solidFill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CE216235-861E-4CD0-BEC0-AF3D1B4E1DB6}"/>
              </a:ext>
            </a:extLst>
          </p:cNvPr>
          <p:cNvGrpSpPr/>
          <p:nvPr userDrawn="1"/>
        </p:nvGrpSpPr>
        <p:grpSpPr>
          <a:xfrm>
            <a:off x="1186339" y="0"/>
            <a:ext cx="7955280" cy="844684"/>
            <a:chOff x="1581785" y="0"/>
            <a:chExt cx="10607040" cy="112624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4C42AADD-502D-4152-8B36-EC246279832D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8FED9C33-1382-426F-943B-9CDA2DA2A262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6E2362A-61F6-4883-94BC-DEF42B3004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5003B944-E549-4D32-A21A-BCB050EFAE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37601815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CBD7953F-2CEC-49FD-9143-A18FFEBAE699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3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1F99D95C-68CF-4E22-948C-DFAD50B79D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3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C44AF1E9-C422-45F4-BA0F-E18879906F83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957EEAFE-09AD-44A7-A787-4D480FA4E3DD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A62AC4E7-EB97-4491-AA7E-434973D7217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ADB1696D-6D05-4956-B98D-EA41628191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29167896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Yel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6407A0F4-C136-4AFC-ACF9-D497162F1EA0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2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6F240012-04C1-4ACA-B25D-D08ADB1C508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2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3544F831-BECB-4384-B834-C4A1B5697076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700C554-EE42-4A2E-8CDA-CA681774E516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6013827B-CA75-4A46-B871-44D669F7544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84162D-55BE-425C-8D84-44A1BE9B67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615621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Gre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B834D91D-A186-4D05-BFD3-C949F892CB38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2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CE63DA98-418A-4359-A075-3660B20FE90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2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9998795D-FDF1-49C0-9FBB-09DF165043AE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09D1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2F85CA9B-4A79-492D-A389-B5AE05F56FFA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027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96B498E0-A08A-4E2A-ABD6-DC7D4712A7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22E0353E-389E-4662-B9AD-B4AE0DAB05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7843987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7CA640D0-5A86-41DF-87EE-1C11B56E8945}"/>
              </a:ext>
            </a:extLst>
          </p:cNvPr>
          <p:cNvGrpSpPr/>
          <p:nvPr userDrawn="1"/>
        </p:nvGrpSpPr>
        <p:grpSpPr>
          <a:xfrm>
            <a:off x="672086" y="-13785"/>
            <a:ext cx="8471917" cy="4455773"/>
            <a:chOff x="922993" y="0"/>
            <a:chExt cx="11277580" cy="59436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01DB3D08-8653-4A14-832E-60338C2C1FDF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b="1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DB7F6925-F518-413C-ACD4-367B26AB9910}"/>
                </a:ext>
              </a:extLst>
            </p:cNvPr>
            <p:cNvSpPr/>
            <p:nvPr userDrawn="1"/>
          </p:nvSpPr>
          <p:spPr>
            <a:xfrm>
              <a:off x="11246400" y="0"/>
              <a:ext cx="954173" cy="594360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b="1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1277C04-264B-4396-96A1-BA96AA5E92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36" y="4649779"/>
            <a:ext cx="2518880" cy="281106"/>
          </a:xfrm>
          <a:prstGeom prst="rect">
            <a:avLst/>
          </a:prstGeom>
        </p:spPr>
      </p:pic>
      <p:sp>
        <p:nvSpPr>
          <p:cNvPr id="7" name="L-Shape 6">
            <a:extLst>
              <a:ext uri="{FF2B5EF4-FFF2-40B4-BE49-F238E27FC236}">
                <a16:creationId xmlns:a16="http://schemas.microsoft.com/office/drawing/2014/main" xmlns="" id="{F4818BB2-38C0-4C1E-9429-8D2D2595EE27}"/>
              </a:ext>
            </a:extLst>
          </p:cNvPr>
          <p:cNvSpPr/>
          <p:nvPr userDrawn="1"/>
        </p:nvSpPr>
        <p:spPr>
          <a:xfrm rot="10800000">
            <a:off x="6445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5969D603-828E-4E32-839B-1733F21141C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991913DD-454B-4F48-A6C1-484C008FA7DF}"/>
              </a:ext>
            </a:extLst>
          </p:cNvPr>
          <p:cNvSpPr/>
          <p:nvPr userDrawn="1"/>
        </p:nvSpPr>
        <p:spPr>
          <a:xfrm>
            <a:off x="0" y="-13317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001E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xmlns="" id="{29F42CFE-30EE-4D81-9451-65225B0CEC50}"/>
              </a:ext>
            </a:extLst>
          </p:cNvPr>
          <p:cNvSpPr/>
          <p:nvPr userDrawn="1"/>
        </p:nvSpPr>
        <p:spPr>
          <a:xfrm rot="10800000">
            <a:off x="-1" y="4443516"/>
            <a:ext cx="685800" cy="699984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EC1BDF4D-D449-4B3A-A181-D7EBF1520D39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3" name="Picture 12">
              <a:hlinkClick r:id="rId3"/>
              <a:extLst>
                <a:ext uri="{FF2B5EF4-FFF2-40B4-BE49-F238E27FC236}">
                  <a16:creationId xmlns:a16="http://schemas.microsoft.com/office/drawing/2014/main" xmlns="" id="{49B85F58-257E-4931-A286-13CDCADD8A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14" name="Picture 13">
              <a:hlinkClick r:id="rId5"/>
              <a:extLst>
                <a:ext uri="{FF2B5EF4-FFF2-40B4-BE49-F238E27FC236}">
                  <a16:creationId xmlns:a16="http://schemas.microsoft.com/office/drawing/2014/main" xmlns="" id="{6470EE4C-2AFF-4D3C-8837-250DCE835AB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15" name="Picture 14">
              <a:hlinkClick r:id="rId7"/>
              <a:extLst>
                <a:ext uri="{FF2B5EF4-FFF2-40B4-BE49-F238E27FC236}">
                  <a16:creationId xmlns:a16="http://schemas.microsoft.com/office/drawing/2014/main" xmlns="" id="{7ABC6DFE-B958-42F6-A196-6D5FF76422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16" name="Picture 15">
              <a:hlinkClick r:id="rId9"/>
              <a:extLst>
                <a:ext uri="{FF2B5EF4-FFF2-40B4-BE49-F238E27FC236}">
                  <a16:creationId xmlns:a16="http://schemas.microsoft.com/office/drawing/2014/main" xmlns="" id="{085ADA76-04DA-4FBF-95BC-11625BA056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17" name="Picture 16">
              <a:hlinkClick r:id="rId11"/>
              <a:extLst>
                <a:ext uri="{FF2B5EF4-FFF2-40B4-BE49-F238E27FC236}">
                  <a16:creationId xmlns:a16="http://schemas.microsoft.com/office/drawing/2014/main" xmlns="" id="{4B4A28F8-8A85-44D4-A8C0-49A04723DF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B6EF7C89-4AF9-4037-99A4-D5925EDFDC2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984" y="4626253"/>
            <a:ext cx="2518875" cy="281106"/>
          </a:xfrm>
          <a:prstGeom prst="rect">
            <a:avLst/>
          </a:prstGeom>
        </p:spPr>
      </p:pic>
      <p:sp>
        <p:nvSpPr>
          <p:cNvPr id="23" name="Text Placeholder 22">
            <a:extLst>
              <a:ext uri="{FF2B5EF4-FFF2-40B4-BE49-F238E27FC236}">
                <a16:creationId xmlns:a16="http://schemas.microsoft.com/office/drawing/2014/main" xmlns="" id="{79055058-5432-4171-9ED6-8C9D048DB0FD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625435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25316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Purp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413690EB-DB6B-4A4C-BBFC-F96B509DF4D8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460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497DFB3E-CCDD-42C2-8947-D4DB09500896}"/>
              </a:ext>
            </a:extLst>
          </p:cNvPr>
          <p:cNvGrpSpPr/>
          <p:nvPr userDrawn="1"/>
        </p:nvGrpSpPr>
        <p:grpSpPr>
          <a:xfrm>
            <a:off x="685803" y="3"/>
            <a:ext cx="8458199" cy="4457699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1E6A1C5B-AB17-4B26-A73F-A3EC00F871A5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399412C3-1AE2-4363-9FA9-BD085274D3E6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6E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CF888F2-E176-4A64-9F96-68EA2FA30E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145770B2-1A04-48B5-B7E8-57E319F76EC7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7441B77A-1A48-4BA2-8129-F0A8914DA2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xmlns="" id="{9E40AFA9-2B4F-4A46-80F0-6C9EA73C6D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9C96F09B-1F32-4067-B80B-4684EDE36A9E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8" name="Picture 17">
              <a:hlinkClick r:id="rId3"/>
              <a:extLst>
                <a:ext uri="{FF2B5EF4-FFF2-40B4-BE49-F238E27FC236}">
                  <a16:creationId xmlns:a16="http://schemas.microsoft.com/office/drawing/2014/main" xmlns="" id="{669413BB-12F1-45E7-89FB-E41C67B3F2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0CA1D6FB-E247-4A91-BE7E-210D98E81B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BBB69E18-16F2-4155-BFF8-90D024410F1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68956B1A-C302-463F-AE22-9CD6168C174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101FD6C9-2D9A-41C8-8E3E-5462433E319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47025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354D582E-9525-4F01-8272-ED2271BD208D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690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673513D-D459-4A26-A468-AB830834F0DA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AA3FD8-E160-4267-A6CF-B5C39BC8184E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51B6231B-F2C5-45A8-84E7-8D10013D6091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3007B45-E4E3-4B47-AF19-2B718561CF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70F32F28-55D2-4C6E-8196-5F4902F936A1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322109E5-31C3-4DF7-B7D3-A9D2750477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xmlns="" id="{B7664C22-1578-41A1-AE8B-54B8E10D5AC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B26140CF-DC17-4C8C-9613-F6EA622E2EE1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8" name="Picture 17">
              <a:hlinkClick r:id="rId3"/>
              <a:extLst>
                <a:ext uri="{FF2B5EF4-FFF2-40B4-BE49-F238E27FC236}">
                  <a16:creationId xmlns:a16="http://schemas.microsoft.com/office/drawing/2014/main" xmlns="" id="{A8DE5515-02CC-4B22-8288-37DA506F53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CC87987D-06AC-4139-AFD5-FFDEE23EB16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2E39AB28-E36E-4848-9915-D9EC54C4A6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EF2566AC-457C-47FC-B98B-399CB928D7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14D32DF8-E0A0-42B3-8212-CC66345E83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048355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Yel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C66AA33D-C4BB-4A89-8BAF-869688A033A7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A0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99C5D12E-DB67-4958-8D99-A3B81751DFE3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77599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49AD4268-440C-442E-85CA-F84338F78239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B5C07D76-D2DD-4B5E-AA3D-4F0D1B92600F}"/>
                </a:ext>
              </a:extLst>
            </p:cNvPr>
            <p:cNvSpPr/>
            <p:nvPr userDrawn="1"/>
          </p:nvSpPr>
          <p:spPr>
            <a:xfrm>
              <a:off x="11246400" y="0"/>
              <a:ext cx="954192" cy="594360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0F0C7EC-4198-42B3-87B0-4010357DFA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85A3F116-CE8A-4091-B050-6E29E36E1903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432F9285-DB4B-4410-B576-0FCBE590F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7" name="Text Placeholder 22">
            <a:extLst>
              <a:ext uri="{FF2B5EF4-FFF2-40B4-BE49-F238E27FC236}">
                <a16:creationId xmlns:a16="http://schemas.microsoft.com/office/drawing/2014/main" xmlns="" id="{A70E7D44-B911-4FA0-9BB8-9D8E54408AF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12C11AF5-FE73-497F-836F-C894AEFF5F39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9" name="Picture 18">
              <a:hlinkClick r:id="rId3"/>
              <a:extLst>
                <a:ext uri="{FF2B5EF4-FFF2-40B4-BE49-F238E27FC236}">
                  <a16:creationId xmlns:a16="http://schemas.microsoft.com/office/drawing/2014/main" xmlns="" id="{1ACAB1A4-7FC3-4BCB-84EB-7796CAECF6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1DC4B5B5-BC11-4D71-9E17-495F3B42506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99FCB893-18C3-498D-AB19-425857B091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8E1273C0-53AE-40A9-9B1A-2F1BF4EBD1E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4C05C6EA-029A-4D4E-9AE5-5F7BCFC652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539415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Gre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FD3F75BC-4A92-41D5-A8DA-D3E84975C934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003C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4FA705DD-56ED-4F54-AA91-35E616D4BC13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CA983449-2E0B-43CA-9BC5-182C2EF5B47E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F53DDF91-51BF-4D32-98B7-15240757038B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5BF651FB-2EEE-4CEC-AB1F-9990F441AE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2A89CD49-FA2A-4E24-964A-A7AC94506A47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DA80CB3F-B139-4AA5-868D-E62A3A2A823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7" name="Text Placeholder 22">
            <a:extLst>
              <a:ext uri="{FF2B5EF4-FFF2-40B4-BE49-F238E27FC236}">
                <a16:creationId xmlns:a16="http://schemas.microsoft.com/office/drawing/2014/main" xmlns="" id="{19715368-2B09-42B3-B040-029DBA29CDA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01EDC421-108E-4B62-8C43-E5D1190D267C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9" name="Picture 18">
              <a:hlinkClick r:id="rId3"/>
              <a:extLst>
                <a:ext uri="{FF2B5EF4-FFF2-40B4-BE49-F238E27FC236}">
                  <a16:creationId xmlns:a16="http://schemas.microsoft.com/office/drawing/2014/main" xmlns="" id="{B341D8EE-A808-4BD8-9630-3245EFD5EA1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A79C7CD1-7957-4418-8E75-AAEDC511CB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E3765027-D74F-42AC-9D81-44A69DB1AE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14567F00-7898-4CF9-B03A-7F65CA6617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957700C5-8F61-4A9E-8B20-7F02870317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12385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1299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5349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4554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1695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9825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0956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theme" Target="../theme/theme3.xml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813268"/>
            <a:ext cx="1368659" cy="206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554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xmlns="" id="{4A1A0ABA-277A-494D-AFC5-4231A957C667}"/>
              </a:ext>
            </a:extLst>
          </p:cNvPr>
          <p:cNvSpPr>
            <a:spLocks noGrp="1"/>
          </p:cNvSpPr>
          <p:nvPr>
            <p:ph type="title"/>
          </p:nvPr>
        </p:nvSpPr>
        <p:spPr bwMode="white">
          <a:xfrm>
            <a:off x="240030" y="365096"/>
            <a:ext cx="8641080" cy="4800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Slide title, 28pt bold</a:t>
            </a:r>
            <a:endParaRPr lang="en-AU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xmlns="" id="{B30F616C-87D7-4D71-A540-D0E1DC2FB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0029" y="1038688"/>
            <a:ext cx="8641080" cy="3556172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xmlns="" id="{45CAD75A-537E-4B12-960F-4DC7FBD90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60869" y="4732020"/>
            <a:ext cx="1920240" cy="20574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pPr defTabSz="685783"/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D013D39C-859A-4492-96A6-21F28975B4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40031" y="4732020"/>
            <a:ext cx="586256" cy="20574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 b="1">
                <a:solidFill>
                  <a:schemeClr val="tx1"/>
                </a:solidFill>
                <a:latin typeface="+mj-lt"/>
                <a:cs typeface="JacobsChronos" pitchFamily="34" charset="0"/>
              </a:defRPr>
            </a:lvl1pPr>
          </a:lstStyle>
          <a:p>
            <a:pPr defTabSz="685783"/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 defTabSz="685783"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</p:spTree>
    <p:extLst>
      <p:ext uri="{BB962C8B-B14F-4D97-AF65-F5344CB8AC3E}">
        <p14:creationId xmlns:p14="http://schemas.microsoft.com/office/powerpoint/2010/main" val="405893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hf hd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Jacobs Chronos" panose="010B0603030503030204" pitchFamily="34" charset="0"/>
          <a:ea typeface="+mj-ea"/>
          <a:cs typeface="Jacobs Chronos" panose="010B0603030503030204" pitchFamily="34" charset="0"/>
        </a:defRPr>
      </a:lvl1pPr>
    </p:titleStyle>
    <p:bodyStyle>
      <a:lvl1pPr marL="202495" indent="-202495" algn="l" defTabSz="685783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1pPr>
      <a:lvl2pPr marL="404990" indent="-202495" algn="l" defTabSz="685783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7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2pPr>
      <a:lvl3pPr marL="607485" indent="-202495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3pPr>
      <a:lvl4pPr marL="809980" indent="-202495" algn="l" defTabSz="685783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4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4pPr>
      <a:lvl5pPr marL="1012475" indent="-202495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3679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</p:sldLayoutIdLst>
  <p:hf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Jacobs Chronos" panose="010B0603030503030204" pitchFamily="34" charset="0"/>
          <a:ea typeface="+mj-ea"/>
          <a:cs typeface="Jacobs Chronos" panose="010B0603030503030204" pitchFamily="34" charset="0"/>
        </a:defRPr>
      </a:lvl1pPr>
    </p:titleStyle>
    <p:bodyStyle>
      <a:lvl1pPr marL="171442" indent="-202490" algn="l" defTabSz="685766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1pPr>
      <a:lvl2pPr marL="431979" indent="-202490" algn="l" defTabSz="685766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7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2pPr>
      <a:lvl3pPr marL="647968" indent="-202490" algn="l" defTabSz="685766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3pPr>
      <a:lvl4pPr marL="863957" indent="-202490" algn="l" defTabSz="685766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4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4pPr>
      <a:lvl5pPr marL="1079946" indent="-202490" algn="l" defTabSz="685766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3.png"/><Relationship Id="rId12" Type="http://schemas.openxmlformats.org/officeDocument/2006/relationships/image" Target="../media/image24.png"/><Relationship Id="rId13" Type="http://schemas.openxmlformats.org/officeDocument/2006/relationships/image" Target="../media/image25.png"/><Relationship Id="rId14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image" Target="../media/image20.png"/><Relationship Id="rId9" Type="http://schemas.openxmlformats.org/officeDocument/2006/relationships/image" Target="../media/image21.png"/><Relationship Id="rId10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8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626" y="1275606"/>
            <a:ext cx="7998061" cy="1466823"/>
          </a:xfrm>
        </p:spPr>
        <p:txBody>
          <a:bodyPr>
            <a:noAutofit/>
          </a:bodyPr>
          <a:lstStyle/>
          <a:p>
            <a:pPr algn="l"/>
            <a:r>
              <a:rPr lang="en-GB" sz="3500" b="1" dirty="0"/>
              <a:t>Introduction to surface travel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5856" y="2878859"/>
            <a:ext cx="5266929" cy="21602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600" b="1" dirty="0"/>
              <a:t>Professor Jillian Anable</a:t>
            </a:r>
          </a:p>
          <a:p>
            <a:pPr marL="0" indent="0">
              <a:buNone/>
            </a:pPr>
            <a:r>
              <a:rPr lang="en-GB" sz="2600" dirty="0"/>
              <a:t>University of Leeds</a:t>
            </a:r>
          </a:p>
          <a:p>
            <a:pPr marL="0" indent="0">
              <a:buNone/>
            </a:pPr>
            <a:r>
              <a:rPr lang="en-GB" sz="1600" dirty="0"/>
              <a:t>  </a:t>
            </a:r>
          </a:p>
          <a:p>
            <a:pPr marL="0" indent="0">
              <a:buNone/>
            </a:pPr>
            <a:r>
              <a:rPr lang="en-GB" sz="2200" dirty="0"/>
              <a:t>Climate Assembly UK – Weekend 2</a:t>
            </a:r>
          </a:p>
          <a:p>
            <a:pPr marL="0" indent="0">
              <a:buNone/>
            </a:pPr>
            <a:r>
              <a:rPr lang="en-GB" sz="2200" dirty="0"/>
              <a:t>Birmingham, 9</a:t>
            </a:r>
            <a:r>
              <a:rPr lang="en-GB" sz="2200" baseline="30000" dirty="0"/>
              <a:t>th</a:t>
            </a:r>
            <a:r>
              <a:rPr lang="en-GB" sz="2200" dirty="0"/>
              <a:t> February 2020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43041753-48B0-45C4-B036-7DC06E86C0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5486"/>
            <a:ext cx="1872208" cy="89500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211C2ED-2165-4A83-BEE2-D4989DFAC37D}"/>
              </a:ext>
            </a:extLst>
          </p:cNvPr>
          <p:cNvSpPr txBox="1"/>
          <p:nvPr/>
        </p:nvSpPr>
        <p:spPr>
          <a:xfrm>
            <a:off x="107504" y="4638989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000" dirty="0">
                <a:solidFill>
                  <a:srgbClr val="0A3A3E"/>
                </a:solidFill>
                <a:latin typeface="Corbel" panose="020B0503020204020204" pitchFamily="34" charset="0"/>
              </a:rPr>
              <a:t>Contact: J.L.Anable@leeds.ac.uk</a:t>
            </a:r>
          </a:p>
          <a:p>
            <a:pPr defTabSz="914400"/>
            <a:r>
              <a:rPr lang="en-US" sz="1000" i="1" dirty="0">
                <a:solidFill>
                  <a:srgbClr val="0A3A3E"/>
                </a:solidFill>
                <a:latin typeface="Corbel" panose="020B0503020204020204" pitchFamily="34" charset="0"/>
              </a:rPr>
              <a:t>www.creds.ac.uk</a:t>
            </a:r>
            <a:endParaRPr lang="en-GB" sz="1000" i="1" dirty="0">
              <a:solidFill>
                <a:srgbClr val="0A3A3E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116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6" y="430108"/>
            <a:ext cx="3816424" cy="637579"/>
          </a:xfrm>
        </p:spPr>
        <p:txBody>
          <a:bodyPr>
            <a:normAutofit fontScale="90000"/>
          </a:bodyPr>
          <a:lstStyle/>
          <a:p>
            <a:r>
              <a:rPr lang="en-GB" sz="3000" b="1" dirty="0"/>
              <a:t>Why else might we want to do these things?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12AB3B7-BA65-49BC-898E-DB3BFB626284}"/>
              </a:ext>
            </a:extLst>
          </p:cNvPr>
          <p:cNvSpPr txBox="1"/>
          <p:nvPr/>
        </p:nvSpPr>
        <p:spPr>
          <a:xfrm>
            <a:off x="467544" y="1347614"/>
            <a:ext cx="82809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ct val="150000"/>
              </a:lnSpc>
              <a:defRPr sz="2400" b="1" i="1"/>
            </a:lvl1pPr>
          </a:lstStyle>
          <a:p>
            <a:pPr marL="342900" indent="-342900" defTabSz="914400">
              <a:lnSpc>
                <a:spcPct val="100000"/>
              </a:lnSpc>
              <a:buFont typeface="Wingdings" panose="05000000000000000000" pitchFamily="2" charset="2"/>
              <a:buChar char="J"/>
            </a:pPr>
            <a:r>
              <a:rPr lang="en-GB" i="0" dirty="0">
                <a:solidFill>
                  <a:prstClr val="black"/>
                </a:solidFill>
                <a:latin typeface="Calibri"/>
              </a:rPr>
              <a:t>Cleaner air </a:t>
            </a:r>
            <a:r>
              <a:rPr lang="en-GB" i="0" dirty="0">
                <a:solidFill>
                  <a:srgbClr val="C00000"/>
                </a:solidFill>
                <a:latin typeface="Calibri"/>
              </a:rPr>
              <a:t>*</a:t>
            </a:r>
          </a:p>
          <a:p>
            <a:pPr marL="342900" indent="-342900" defTabSz="914400">
              <a:lnSpc>
                <a:spcPct val="100000"/>
              </a:lnSpc>
              <a:buFont typeface="Wingdings" panose="05000000000000000000" pitchFamily="2" charset="2"/>
              <a:buChar char="J"/>
            </a:pPr>
            <a:r>
              <a:rPr lang="en-GB" i="0" dirty="0">
                <a:solidFill>
                  <a:prstClr val="black"/>
                </a:solidFill>
                <a:latin typeface="Calibri"/>
              </a:rPr>
              <a:t>Less noise</a:t>
            </a:r>
          </a:p>
          <a:p>
            <a:pPr marL="342900" indent="-342900" defTabSz="914400">
              <a:lnSpc>
                <a:spcPct val="100000"/>
              </a:lnSpc>
              <a:buFont typeface="Wingdings" panose="05000000000000000000" pitchFamily="2" charset="2"/>
              <a:buChar char="J"/>
            </a:pPr>
            <a:r>
              <a:rPr lang="en-GB" i="0" dirty="0">
                <a:solidFill>
                  <a:prstClr val="black"/>
                </a:solidFill>
                <a:latin typeface="Calibri"/>
              </a:rPr>
              <a:t>Less congestion</a:t>
            </a:r>
          </a:p>
          <a:p>
            <a:pPr marL="342900" indent="-342900" defTabSz="914400">
              <a:lnSpc>
                <a:spcPct val="100000"/>
              </a:lnSpc>
              <a:buFont typeface="Wingdings" panose="05000000000000000000" pitchFamily="2" charset="2"/>
              <a:buChar char="J"/>
            </a:pPr>
            <a:r>
              <a:rPr lang="en-GB" i="0" dirty="0">
                <a:solidFill>
                  <a:prstClr val="black"/>
                </a:solidFill>
                <a:latin typeface="Calibri"/>
              </a:rPr>
              <a:t>Greater access to jobs</a:t>
            </a:r>
          </a:p>
          <a:p>
            <a:pPr marL="342900" indent="-342900" defTabSz="914400">
              <a:lnSpc>
                <a:spcPct val="100000"/>
              </a:lnSpc>
              <a:buFont typeface="Wingdings" panose="05000000000000000000" pitchFamily="2" charset="2"/>
              <a:buChar char="J"/>
            </a:pPr>
            <a:r>
              <a:rPr lang="en-GB" i="0" dirty="0">
                <a:solidFill>
                  <a:prstClr val="black"/>
                </a:solidFill>
                <a:latin typeface="Calibri"/>
              </a:rPr>
              <a:t>Reduced social isolation</a:t>
            </a:r>
          </a:p>
          <a:p>
            <a:pPr marL="342900" indent="-342900" defTabSz="914400">
              <a:lnSpc>
                <a:spcPct val="100000"/>
              </a:lnSpc>
              <a:buFont typeface="Wingdings" panose="05000000000000000000" pitchFamily="2" charset="2"/>
              <a:buChar char="J"/>
            </a:pPr>
            <a:r>
              <a:rPr lang="en-GB" i="0" dirty="0">
                <a:solidFill>
                  <a:prstClr val="black"/>
                </a:solidFill>
                <a:latin typeface="Calibri"/>
              </a:rPr>
              <a:t>Better road safety</a:t>
            </a:r>
          </a:p>
          <a:p>
            <a:pPr marL="342900" indent="-342900" defTabSz="914400">
              <a:lnSpc>
                <a:spcPct val="100000"/>
              </a:lnSpc>
              <a:buFont typeface="Wingdings" panose="05000000000000000000" pitchFamily="2" charset="2"/>
              <a:buChar char="J"/>
            </a:pPr>
            <a:r>
              <a:rPr lang="en-GB" i="0" dirty="0">
                <a:solidFill>
                  <a:prstClr val="black"/>
                </a:solidFill>
                <a:latin typeface="Calibri"/>
              </a:rPr>
              <a:t>More physical activity/ less obesity</a:t>
            </a:r>
          </a:p>
          <a:p>
            <a:pPr marL="342900" indent="-342900" defTabSz="914400">
              <a:lnSpc>
                <a:spcPct val="100000"/>
              </a:lnSpc>
              <a:buFont typeface="Wingdings" panose="05000000000000000000" pitchFamily="2" charset="2"/>
              <a:buChar char="J"/>
            </a:pPr>
            <a:r>
              <a:rPr lang="en-GB" i="0" dirty="0">
                <a:solidFill>
                  <a:prstClr val="black"/>
                </a:solidFill>
                <a:latin typeface="Calibri"/>
              </a:rPr>
              <a:t>Improved mental health</a:t>
            </a:r>
          </a:p>
          <a:p>
            <a:pPr marL="342900" indent="-342900" defTabSz="914400">
              <a:lnSpc>
                <a:spcPct val="100000"/>
              </a:lnSpc>
              <a:buFont typeface="Wingdings" panose="05000000000000000000" pitchFamily="2" charset="2"/>
              <a:buChar char="J"/>
            </a:pPr>
            <a:r>
              <a:rPr lang="en-GB" i="0" dirty="0">
                <a:solidFill>
                  <a:prstClr val="black"/>
                </a:solidFill>
                <a:latin typeface="Calibri"/>
              </a:rPr>
              <a:t>Nicer places to live, work, rest and play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2FA5C02-175B-46CF-83C5-48666A40560B}"/>
              </a:ext>
            </a:extLst>
          </p:cNvPr>
          <p:cNvSpPr txBox="1"/>
          <p:nvPr/>
        </p:nvSpPr>
        <p:spPr>
          <a:xfrm>
            <a:off x="6012160" y="1275606"/>
            <a:ext cx="2808312" cy="230832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defTabSz="914400"/>
            <a:r>
              <a:rPr lang="en-GB" sz="1600" dirty="0">
                <a:solidFill>
                  <a:srgbClr val="C00000"/>
                </a:solidFill>
                <a:latin typeface="Calibri"/>
              </a:rPr>
              <a:t>*The emissions responsible for climate change and those responsible for air pollution are different. CO</a:t>
            </a:r>
            <a:r>
              <a:rPr lang="en-GB" sz="1600" baseline="-25000" dirty="0">
                <a:solidFill>
                  <a:srgbClr val="C00000"/>
                </a:solidFill>
                <a:latin typeface="Calibri"/>
              </a:rPr>
              <a:t>2</a:t>
            </a:r>
            <a:r>
              <a:rPr lang="en-GB" sz="1600" dirty="0">
                <a:solidFill>
                  <a:srgbClr val="C00000"/>
                </a:solidFill>
                <a:latin typeface="Calibri"/>
              </a:rPr>
              <a:t> is not a local air pollutant. Nitrogen oxides and particulates are the big ‘local’ pollutants from transport. But – good news -  the solutions generally overlap</a:t>
            </a:r>
            <a:endParaRPr lang="en-GB" sz="16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9377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DCCDD2-474C-47BA-92E3-6AD01EEFA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Panel 1: Surface travel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AB54FC-34FF-47DF-9C3E-1615DDB08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/>
              <a:t>What could be done to reduce emissions?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GB" dirty="0"/>
              <a:t>Reducing emissions from cars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GB" dirty="0"/>
              <a:t>Alternatives to cars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GB" dirty="0"/>
              <a:t>Fairness</a:t>
            </a:r>
          </a:p>
          <a:p>
            <a:pPr marL="0" indent="0">
              <a:buNone/>
            </a:pPr>
            <a:r>
              <a:rPr lang="en-GB" b="1" dirty="0"/>
              <a:t>How can we get there?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GB" dirty="0"/>
              <a:t>How to make change happen: view 1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GB" dirty="0"/>
              <a:t>How to make change happen: view 2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1557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1014" y="210817"/>
            <a:ext cx="5400600" cy="857250"/>
          </a:xfrm>
        </p:spPr>
        <p:txBody>
          <a:bodyPr>
            <a:noAutofit/>
          </a:bodyPr>
          <a:lstStyle/>
          <a:p>
            <a:r>
              <a:rPr lang="en-US" sz="3000" b="1" dirty="0"/>
              <a:t>What is ‘surface’ travel?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xmlns="" id="{82B3F821-A423-49CE-85C7-3D7296AAB77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276"/>
          <a:stretch/>
        </p:blipFill>
        <p:spPr>
          <a:xfrm>
            <a:off x="4836782" y="3983858"/>
            <a:ext cx="1260000" cy="1080120"/>
          </a:xfrm>
          <a:prstGeom prst="rect">
            <a:avLst/>
          </a:prstGeom>
        </p:spPr>
      </p:pic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xmlns="" id="{44C5659E-F49F-4F43-BBA4-E6DF4F304CC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276"/>
          <a:stretch/>
        </p:blipFill>
        <p:spPr>
          <a:xfrm>
            <a:off x="3113031" y="3978662"/>
            <a:ext cx="1260000" cy="1080120"/>
          </a:xfrm>
          <a:prstGeom prst="rect">
            <a:avLst/>
          </a:prstGeom>
        </p:spPr>
      </p:pic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1A3D0A82-27A8-45C4-A3C0-F9A6F5C7EB64}"/>
              </a:ext>
            </a:extLst>
          </p:cNvPr>
          <p:cNvGrpSpPr/>
          <p:nvPr/>
        </p:nvGrpSpPr>
        <p:grpSpPr>
          <a:xfrm>
            <a:off x="80899" y="1557306"/>
            <a:ext cx="9003369" cy="1778860"/>
            <a:chOff x="35496" y="1203598"/>
            <a:chExt cx="9003369" cy="1778860"/>
          </a:xfrm>
        </p:grpSpPr>
        <p:pic>
          <p:nvPicPr>
            <p:cNvPr id="4" name="Picture 3" descr="A close up of a logo&#10;&#10;Description automatically generated">
              <a:extLst>
                <a:ext uri="{FF2B5EF4-FFF2-40B4-BE49-F238E27FC236}">
                  <a16:creationId xmlns:a16="http://schemas.microsoft.com/office/drawing/2014/main" xmlns="" id="{D9189ED5-B861-4C90-8E01-17DB6B7470B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276"/>
            <a:stretch/>
          </p:blipFill>
          <p:spPr>
            <a:xfrm>
              <a:off x="35496" y="1203598"/>
              <a:ext cx="1133875" cy="972000"/>
            </a:xfrm>
            <a:prstGeom prst="rect">
              <a:avLst/>
            </a:prstGeom>
          </p:spPr>
        </p:pic>
        <p:pic>
          <p:nvPicPr>
            <p:cNvPr id="7" name="Picture 6" descr="A close up of a logo&#10;&#10;Description automatically generated">
              <a:extLst>
                <a:ext uri="{FF2B5EF4-FFF2-40B4-BE49-F238E27FC236}">
                  <a16:creationId xmlns:a16="http://schemas.microsoft.com/office/drawing/2014/main" xmlns="" id="{A31070A1-DB14-4F7D-B8F1-A916F6C59D8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276"/>
            <a:stretch/>
          </p:blipFill>
          <p:spPr>
            <a:xfrm>
              <a:off x="2611764" y="1299346"/>
              <a:ext cx="1133875" cy="972000"/>
            </a:xfrm>
            <a:prstGeom prst="rect">
              <a:avLst/>
            </a:prstGeom>
          </p:spPr>
        </p:pic>
        <p:pic>
          <p:nvPicPr>
            <p:cNvPr id="11" name="Picture 10" descr="A close up of a logo&#10;&#10;Description automatically generated">
              <a:extLst>
                <a:ext uri="{FF2B5EF4-FFF2-40B4-BE49-F238E27FC236}">
                  <a16:creationId xmlns:a16="http://schemas.microsoft.com/office/drawing/2014/main" xmlns="" id="{89DC2277-0ACD-49EA-AEDE-54A28F3454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276"/>
            <a:stretch/>
          </p:blipFill>
          <p:spPr>
            <a:xfrm>
              <a:off x="1273661" y="1311458"/>
              <a:ext cx="923900" cy="792000"/>
            </a:xfrm>
            <a:prstGeom prst="rect">
              <a:avLst/>
            </a:prstGeom>
          </p:spPr>
        </p:pic>
        <p:pic>
          <p:nvPicPr>
            <p:cNvPr id="13" name="Picture 12" descr="A close up of a logo&#10;&#10;Description automatically generated">
              <a:extLst>
                <a:ext uri="{FF2B5EF4-FFF2-40B4-BE49-F238E27FC236}">
                  <a16:creationId xmlns:a16="http://schemas.microsoft.com/office/drawing/2014/main" xmlns="" id="{E30376B2-855C-4043-BF67-B594E01436A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6268" y="1221458"/>
              <a:ext cx="972000" cy="972000"/>
            </a:xfrm>
            <a:prstGeom prst="rect">
              <a:avLst/>
            </a:prstGeom>
          </p:spPr>
        </p:pic>
        <p:pic>
          <p:nvPicPr>
            <p:cNvPr id="15" name="Picture 14" descr="A close up of a logo&#10;&#10;Description automatically generated">
              <a:extLst>
                <a:ext uri="{FF2B5EF4-FFF2-40B4-BE49-F238E27FC236}">
                  <a16:creationId xmlns:a16="http://schemas.microsoft.com/office/drawing/2014/main" xmlns="" id="{2F565B17-A86B-45AB-92A0-45B11D6FEFB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276"/>
            <a:stretch/>
          </p:blipFill>
          <p:spPr>
            <a:xfrm>
              <a:off x="6876256" y="1386936"/>
              <a:ext cx="755917" cy="648000"/>
            </a:xfrm>
            <a:prstGeom prst="rect">
              <a:avLst/>
            </a:prstGeom>
          </p:spPr>
        </p:pic>
        <p:pic>
          <p:nvPicPr>
            <p:cNvPr id="17" name="Picture 16" descr="A close up of a logo&#10;&#10;Description automatically generated">
              <a:extLst>
                <a:ext uri="{FF2B5EF4-FFF2-40B4-BE49-F238E27FC236}">
                  <a16:creationId xmlns:a16="http://schemas.microsoft.com/office/drawing/2014/main" xmlns="" id="{2ECAFF10-71CD-4CFE-B5FE-2FDA5A470B7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276"/>
            <a:stretch/>
          </p:blipFill>
          <p:spPr>
            <a:xfrm>
              <a:off x="4064053" y="1322061"/>
              <a:ext cx="923898" cy="792000"/>
            </a:xfrm>
            <a:prstGeom prst="rect">
              <a:avLst/>
            </a:prstGeom>
          </p:spPr>
        </p:pic>
        <p:pic>
          <p:nvPicPr>
            <p:cNvPr id="19" name="Picture 18" descr="A close up of a logo&#10;&#10;Description automatically generated">
              <a:extLst>
                <a:ext uri="{FF2B5EF4-FFF2-40B4-BE49-F238E27FC236}">
                  <a16:creationId xmlns:a16="http://schemas.microsoft.com/office/drawing/2014/main" xmlns="" id="{D20FF209-F508-40C7-B844-827039AA9B1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348"/>
            <a:stretch/>
          </p:blipFill>
          <p:spPr>
            <a:xfrm>
              <a:off x="6013327" y="1440221"/>
              <a:ext cx="817672" cy="684000"/>
            </a:xfrm>
            <a:prstGeom prst="rect">
              <a:avLst/>
            </a:prstGeom>
          </p:spPr>
        </p:pic>
        <p:sp>
          <p:nvSpPr>
            <p:cNvPr id="22" name="Left Brace 21">
              <a:extLst>
                <a:ext uri="{FF2B5EF4-FFF2-40B4-BE49-F238E27FC236}">
                  <a16:creationId xmlns:a16="http://schemas.microsoft.com/office/drawing/2014/main" xmlns="" id="{2A9F2026-2F41-430D-B0D4-A5D2E9A8482E}"/>
                </a:ext>
              </a:extLst>
            </p:cNvPr>
            <p:cNvSpPr/>
            <p:nvPr/>
          </p:nvSpPr>
          <p:spPr>
            <a:xfrm rot="16200000">
              <a:off x="865454" y="1482857"/>
              <a:ext cx="518244" cy="1780211"/>
            </a:xfrm>
            <a:prstGeom prst="leftBrace">
              <a:avLst>
                <a:gd name="adj1" fmla="val 8333"/>
                <a:gd name="adj2" fmla="val 49575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14400"/>
              <a:endParaRPr lang="en-GB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Left Brace 22">
              <a:extLst>
                <a:ext uri="{FF2B5EF4-FFF2-40B4-BE49-F238E27FC236}">
                  <a16:creationId xmlns:a16="http://schemas.microsoft.com/office/drawing/2014/main" xmlns="" id="{CFAE73B6-DC3A-4E54-97B2-93349EE7E7C0}"/>
                </a:ext>
              </a:extLst>
            </p:cNvPr>
            <p:cNvSpPr/>
            <p:nvPr/>
          </p:nvSpPr>
          <p:spPr>
            <a:xfrm rot="16200000">
              <a:off x="3409198" y="1482857"/>
              <a:ext cx="518244" cy="1780211"/>
            </a:xfrm>
            <a:prstGeom prst="leftBrace">
              <a:avLst>
                <a:gd name="adj1" fmla="val 8333"/>
                <a:gd name="adj2" fmla="val 49575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14400"/>
              <a:endParaRPr lang="en-GB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Left Brace 23">
              <a:extLst>
                <a:ext uri="{FF2B5EF4-FFF2-40B4-BE49-F238E27FC236}">
                  <a16:creationId xmlns:a16="http://schemas.microsoft.com/office/drawing/2014/main" xmlns="" id="{1367C20E-0C0F-46FA-92BC-7732E5374A5A}"/>
                </a:ext>
              </a:extLst>
            </p:cNvPr>
            <p:cNvSpPr/>
            <p:nvPr/>
          </p:nvSpPr>
          <p:spPr>
            <a:xfrm rot="16200000">
              <a:off x="6163041" y="1482857"/>
              <a:ext cx="518244" cy="1780211"/>
            </a:xfrm>
            <a:prstGeom prst="leftBrace">
              <a:avLst>
                <a:gd name="adj1" fmla="val 8333"/>
                <a:gd name="adj2" fmla="val 49575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14400"/>
              <a:endParaRPr lang="en-GB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xmlns="" id="{C0626B7D-45D4-46EF-AB35-B0938094473F}"/>
                </a:ext>
              </a:extLst>
            </p:cNvPr>
            <p:cNvSpPr txBox="1"/>
            <p:nvPr/>
          </p:nvSpPr>
          <p:spPr>
            <a:xfrm>
              <a:off x="259281" y="2613126"/>
              <a:ext cx="18722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GB" dirty="0">
                  <a:solidFill>
                    <a:prstClr val="black"/>
                  </a:solidFill>
                  <a:latin typeface="Calibri"/>
                </a:rPr>
                <a:t>Private transport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xmlns="" id="{5F67C029-6709-437F-8A59-3CBBBD168283}"/>
                </a:ext>
              </a:extLst>
            </p:cNvPr>
            <p:cNvSpPr txBox="1"/>
            <p:nvPr/>
          </p:nvSpPr>
          <p:spPr>
            <a:xfrm>
              <a:off x="2791788" y="2613126"/>
              <a:ext cx="17802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GB" dirty="0">
                  <a:solidFill>
                    <a:prstClr val="black"/>
                  </a:solidFill>
                  <a:latin typeface="Calibri"/>
                </a:rPr>
                <a:t>Public transport</a:t>
              </a:r>
            </a:p>
          </p:txBody>
        </p:sp>
        <p:pic>
          <p:nvPicPr>
            <p:cNvPr id="28" name="Picture 27" descr="A close up of a logo&#10;&#10;Description automatically generated">
              <a:extLst>
                <a:ext uri="{FF2B5EF4-FFF2-40B4-BE49-F238E27FC236}">
                  <a16:creationId xmlns:a16="http://schemas.microsoft.com/office/drawing/2014/main" xmlns="" id="{0247102D-C49A-4ECB-98FE-C30A6B3A71C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815"/>
            <a:stretch/>
          </p:blipFill>
          <p:spPr>
            <a:xfrm>
              <a:off x="7935931" y="1337469"/>
              <a:ext cx="1098783" cy="936000"/>
            </a:xfrm>
            <a:prstGeom prst="rect">
              <a:avLst/>
            </a:prstGeom>
          </p:spPr>
        </p:pic>
        <p:sp>
          <p:nvSpPr>
            <p:cNvPr id="29" name="Left Brace 28">
              <a:extLst>
                <a:ext uri="{FF2B5EF4-FFF2-40B4-BE49-F238E27FC236}">
                  <a16:creationId xmlns:a16="http://schemas.microsoft.com/office/drawing/2014/main" xmlns="" id="{FC3805E2-685F-4643-9DC7-358EF23DB1D8}"/>
                </a:ext>
              </a:extLst>
            </p:cNvPr>
            <p:cNvSpPr/>
            <p:nvPr/>
          </p:nvSpPr>
          <p:spPr>
            <a:xfrm rot="16200000">
              <a:off x="8272804" y="1995359"/>
              <a:ext cx="518245" cy="755207"/>
            </a:xfrm>
            <a:prstGeom prst="leftBrace">
              <a:avLst>
                <a:gd name="adj1" fmla="val 8333"/>
                <a:gd name="adj2" fmla="val 49575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14400"/>
              <a:endParaRPr lang="en-GB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22AE2277-6EA2-4163-8427-1838A0F26D7F}"/>
                </a:ext>
              </a:extLst>
            </p:cNvPr>
            <p:cNvSpPr txBox="1"/>
            <p:nvPr/>
          </p:nvSpPr>
          <p:spPr>
            <a:xfrm>
              <a:off x="5532057" y="2613126"/>
              <a:ext cx="17802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GB" dirty="0">
                  <a:solidFill>
                    <a:prstClr val="black"/>
                  </a:solidFill>
                  <a:latin typeface="Calibri"/>
                </a:rPr>
                <a:t>‘Active’ transport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4DD48A3A-4F70-4014-B743-BD5942BAC991}"/>
                </a:ext>
              </a:extLst>
            </p:cNvPr>
            <p:cNvSpPr txBox="1"/>
            <p:nvPr/>
          </p:nvSpPr>
          <p:spPr>
            <a:xfrm>
              <a:off x="8154323" y="2613126"/>
              <a:ext cx="8845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GB" dirty="0">
                  <a:solidFill>
                    <a:prstClr val="black"/>
                  </a:solidFill>
                  <a:latin typeface="Calibri"/>
                </a:rPr>
                <a:t>Other</a:t>
              </a: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71B59A93-C80C-4C53-BED9-F1313ED3856E}"/>
              </a:ext>
            </a:extLst>
          </p:cNvPr>
          <p:cNvSpPr txBox="1"/>
          <p:nvPr/>
        </p:nvSpPr>
        <p:spPr>
          <a:xfrm>
            <a:off x="3500210" y="1178001"/>
            <a:ext cx="214358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defTabSz="914400"/>
            <a:r>
              <a:rPr lang="en-GB" dirty="0">
                <a:solidFill>
                  <a:prstClr val="white"/>
                </a:solidFill>
                <a:latin typeface="Calibri"/>
              </a:rPr>
              <a:t>Passenger transport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xmlns="" id="{8A19CC5B-FAED-4E13-B279-35720297B4E5}"/>
              </a:ext>
            </a:extLst>
          </p:cNvPr>
          <p:cNvSpPr/>
          <p:nvPr/>
        </p:nvSpPr>
        <p:spPr>
          <a:xfrm>
            <a:off x="90986" y="1534308"/>
            <a:ext cx="8962028" cy="187594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xmlns="" id="{F492AFA6-4E63-4A23-9AFE-0A6962635BA7}"/>
              </a:ext>
            </a:extLst>
          </p:cNvPr>
          <p:cNvSpPr/>
          <p:nvPr/>
        </p:nvSpPr>
        <p:spPr>
          <a:xfrm>
            <a:off x="2987824" y="4054777"/>
            <a:ext cx="3168352" cy="88921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2304E3B0-44E0-4337-88C6-91DD9970492B}"/>
              </a:ext>
            </a:extLst>
          </p:cNvPr>
          <p:cNvSpPr txBox="1"/>
          <p:nvPr/>
        </p:nvSpPr>
        <p:spPr>
          <a:xfrm>
            <a:off x="3683471" y="3695810"/>
            <a:ext cx="177586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defTabSz="914400"/>
            <a:r>
              <a:rPr lang="en-GB" dirty="0">
                <a:solidFill>
                  <a:prstClr val="white"/>
                </a:solidFill>
                <a:latin typeface="Calibri"/>
              </a:rPr>
              <a:t>Freight transport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C440C806-063B-4809-AD56-16FE932B558E}"/>
              </a:ext>
            </a:extLst>
          </p:cNvPr>
          <p:cNvSpPr txBox="1"/>
          <p:nvPr/>
        </p:nvSpPr>
        <p:spPr>
          <a:xfrm>
            <a:off x="246469" y="3664880"/>
            <a:ext cx="185614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defTabSz="914400"/>
            <a:r>
              <a:rPr lang="en-GB" dirty="0">
                <a:solidFill>
                  <a:prstClr val="white"/>
                </a:solidFill>
                <a:latin typeface="Calibri"/>
              </a:rPr>
              <a:t>‘Virtual’ transport</a:t>
            </a:r>
          </a:p>
        </p:txBody>
      </p:sp>
      <p:pic>
        <p:nvPicPr>
          <p:cNvPr id="50" name="Picture 49" descr="A close up of a logo&#10;&#10;Description automatically generated">
            <a:extLst>
              <a:ext uri="{FF2B5EF4-FFF2-40B4-BE49-F238E27FC236}">
                <a16:creationId xmlns:a16="http://schemas.microsoft.com/office/drawing/2014/main" xmlns="" id="{BD57F8EB-F0E8-440B-AF4D-9D010D03E3B9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35" t="12929" r="15129" b="30120"/>
          <a:stretch/>
        </p:blipFill>
        <p:spPr>
          <a:xfrm>
            <a:off x="224085" y="4054777"/>
            <a:ext cx="1080120" cy="861099"/>
          </a:xfrm>
          <a:prstGeom prst="rect">
            <a:avLst/>
          </a:prstGeom>
        </p:spPr>
      </p:pic>
      <p:pic>
        <p:nvPicPr>
          <p:cNvPr id="52" name="Picture 51" descr="A close up of a logo&#10;&#10;Description automatically generated">
            <a:extLst>
              <a:ext uri="{FF2B5EF4-FFF2-40B4-BE49-F238E27FC236}">
                <a16:creationId xmlns:a16="http://schemas.microsoft.com/office/drawing/2014/main" xmlns="" id="{4DDE7276-C90C-4CFF-9C37-F98105CBC7CE}"/>
              </a:ext>
            </a:extLst>
          </p:cNvPr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26" r="20552" b="13067"/>
          <a:stretch/>
        </p:blipFill>
        <p:spPr>
          <a:xfrm>
            <a:off x="1446081" y="4225758"/>
            <a:ext cx="350996" cy="528627"/>
          </a:xfrm>
          <a:prstGeom prst="rect">
            <a:avLst/>
          </a:prstGeom>
        </p:spPr>
      </p:pic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xmlns="" id="{66FA317B-19E0-43F7-8C08-57E1B5CCE7F8}"/>
              </a:ext>
            </a:extLst>
          </p:cNvPr>
          <p:cNvSpPr/>
          <p:nvPr/>
        </p:nvSpPr>
        <p:spPr>
          <a:xfrm>
            <a:off x="101208" y="4037821"/>
            <a:ext cx="2091896" cy="88921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xmlns="" id="{F55C42BD-1DA5-4401-B192-E6B7841D7BE0}"/>
              </a:ext>
            </a:extLst>
          </p:cNvPr>
          <p:cNvCxnSpPr>
            <a:cxnSpLocks/>
          </p:cNvCxnSpPr>
          <p:nvPr/>
        </p:nvCxnSpPr>
        <p:spPr>
          <a:xfrm>
            <a:off x="1115616" y="3507854"/>
            <a:ext cx="0" cy="162362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xmlns="" id="{21CCF704-4790-4CDF-AF23-A0157D80D6BB}"/>
              </a:ext>
            </a:extLst>
          </p:cNvPr>
          <p:cNvCxnSpPr>
            <a:cxnSpLocks/>
          </p:cNvCxnSpPr>
          <p:nvPr/>
        </p:nvCxnSpPr>
        <p:spPr>
          <a:xfrm>
            <a:off x="1104012" y="3507854"/>
            <a:ext cx="3474000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F5BD8FB7-D53D-4BB6-857E-75D7FCCE4195}"/>
              </a:ext>
            </a:extLst>
          </p:cNvPr>
          <p:cNvCxnSpPr>
            <a:cxnSpLocks/>
          </p:cNvCxnSpPr>
          <p:nvPr/>
        </p:nvCxnSpPr>
        <p:spPr>
          <a:xfrm flipV="1">
            <a:off x="4571404" y="3410249"/>
            <a:ext cx="0" cy="97605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xmlns="" id="{B9EBC24A-7B67-45FF-A266-7166B59FB171}"/>
              </a:ext>
            </a:extLst>
          </p:cNvPr>
          <p:cNvCxnSpPr>
            <a:cxnSpLocks/>
            <a:endCxn id="44" idx="1"/>
          </p:cNvCxnSpPr>
          <p:nvPr/>
        </p:nvCxnSpPr>
        <p:spPr>
          <a:xfrm>
            <a:off x="1835696" y="2355726"/>
            <a:ext cx="1847775" cy="15247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xmlns="" id="{7F7D6A27-D1DB-4DC7-9D21-B19D4323DC33}"/>
              </a:ext>
            </a:extLst>
          </p:cNvPr>
          <p:cNvCxnSpPr>
            <a:cxnSpLocks/>
          </p:cNvCxnSpPr>
          <p:nvPr/>
        </p:nvCxnSpPr>
        <p:spPr>
          <a:xfrm>
            <a:off x="4914552" y="2393716"/>
            <a:ext cx="21265" cy="130209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xmlns="" id="{AF6FD767-249D-4D5C-9078-CBD44F2CEDE0}"/>
              </a:ext>
            </a:extLst>
          </p:cNvPr>
          <p:cNvCxnSpPr>
            <a:cxnSpLocks/>
          </p:cNvCxnSpPr>
          <p:nvPr/>
        </p:nvCxnSpPr>
        <p:spPr>
          <a:xfrm flipH="1" flipV="1">
            <a:off x="2003550" y="3184735"/>
            <a:ext cx="1260505" cy="111520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3498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652" y="411510"/>
            <a:ext cx="6264696" cy="857250"/>
          </a:xfrm>
        </p:spPr>
        <p:txBody>
          <a:bodyPr>
            <a:noAutofit/>
          </a:bodyPr>
          <a:lstStyle/>
          <a:p>
            <a:r>
              <a:rPr lang="en-US" sz="3000" b="1" dirty="0"/>
              <a:t>What proportion of Greenhouse Gases (GHGs) does surface passenger travel account for?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A4DCD11-D9D2-4DCD-BADD-BC69BE7B1103}"/>
              </a:ext>
            </a:extLst>
          </p:cNvPr>
          <p:cNvSpPr txBox="1"/>
          <p:nvPr/>
        </p:nvSpPr>
        <p:spPr>
          <a:xfrm>
            <a:off x="1547664" y="1635646"/>
            <a:ext cx="6804248" cy="1697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lnSpc>
                <a:spcPct val="150000"/>
              </a:lnSpc>
            </a:pPr>
            <a:r>
              <a:rPr lang="en-GB" sz="2400" b="1" i="1" dirty="0">
                <a:solidFill>
                  <a:prstClr val="black"/>
                </a:solidFill>
                <a:latin typeface="Calibri"/>
              </a:rPr>
              <a:t>All</a:t>
            </a:r>
            <a:r>
              <a:rPr lang="en-GB" sz="2400" b="1" dirty="0">
                <a:solidFill>
                  <a:prstClr val="black"/>
                </a:solidFill>
                <a:latin typeface="Calibri"/>
              </a:rPr>
              <a:t> transport: 33% of UK GHGs</a:t>
            </a:r>
          </a:p>
          <a:p>
            <a:pPr defTabSz="914400">
              <a:lnSpc>
                <a:spcPct val="150000"/>
              </a:lnSpc>
            </a:pPr>
            <a:r>
              <a:rPr lang="en-GB" sz="2400" b="1" dirty="0">
                <a:solidFill>
                  <a:prstClr val="black"/>
                </a:solidFill>
                <a:latin typeface="Calibri"/>
              </a:rPr>
              <a:t>All </a:t>
            </a:r>
            <a:r>
              <a:rPr lang="en-GB" sz="2400" b="1" i="1" dirty="0">
                <a:solidFill>
                  <a:prstClr val="black"/>
                </a:solidFill>
                <a:latin typeface="Calibri"/>
              </a:rPr>
              <a:t>surface</a:t>
            </a:r>
            <a:r>
              <a:rPr lang="en-GB" sz="2400" b="1" dirty="0">
                <a:solidFill>
                  <a:prstClr val="black"/>
                </a:solidFill>
                <a:latin typeface="Calibri"/>
              </a:rPr>
              <a:t> transport: 23% of GHGs</a:t>
            </a:r>
          </a:p>
          <a:p>
            <a:pPr defTabSz="914400">
              <a:lnSpc>
                <a:spcPct val="150000"/>
              </a:lnSpc>
            </a:pPr>
            <a:r>
              <a:rPr lang="en-GB" sz="2400" b="1" i="1" dirty="0">
                <a:solidFill>
                  <a:srgbClr val="C00000"/>
                </a:solidFill>
                <a:latin typeface="Calibri"/>
              </a:rPr>
              <a:t>Surface</a:t>
            </a:r>
            <a:r>
              <a:rPr lang="en-GB" sz="24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GB" sz="2400" b="1" i="1" dirty="0">
                <a:solidFill>
                  <a:srgbClr val="C00000"/>
                </a:solidFill>
                <a:latin typeface="Calibri"/>
              </a:rPr>
              <a:t>passenger</a:t>
            </a:r>
            <a:r>
              <a:rPr lang="en-GB" sz="2400" b="1" dirty="0">
                <a:solidFill>
                  <a:prstClr val="black"/>
                </a:solidFill>
                <a:latin typeface="Calibri"/>
              </a:rPr>
              <a:t> transport: </a:t>
            </a:r>
            <a:r>
              <a:rPr lang="en-GB" sz="2400" b="1" dirty="0">
                <a:solidFill>
                  <a:srgbClr val="C00000"/>
                </a:solidFill>
                <a:latin typeface="Calibri"/>
              </a:rPr>
              <a:t>15%</a:t>
            </a:r>
            <a:r>
              <a:rPr lang="en-GB" sz="2400" b="1" dirty="0">
                <a:solidFill>
                  <a:prstClr val="black"/>
                </a:solidFill>
                <a:latin typeface="Calibri"/>
              </a:rPr>
              <a:t> of GHGs</a:t>
            </a:r>
            <a:endParaRPr lang="en-GB" sz="24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8470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9587"/>
          </a:xfrm>
        </p:spPr>
        <p:txBody>
          <a:bodyPr>
            <a:normAutofit fontScale="90000"/>
          </a:bodyPr>
          <a:lstStyle/>
          <a:p>
            <a:r>
              <a:rPr lang="en-US" sz="3000" b="1" dirty="0"/>
              <a:t>Cars are responsible for the greatest share of </a:t>
            </a:r>
            <a:r>
              <a:rPr lang="en-US" sz="3000" b="1" dirty="0">
                <a:solidFill>
                  <a:srgbClr val="C00000"/>
                </a:solidFill>
              </a:rPr>
              <a:t>surface</a:t>
            </a:r>
            <a:r>
              <a:rPr lang="en-US" sz="3000" b="1" dirty="0"/>
              <a:t> Greenhouse Gases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9715EB1-A9BE-4C25-9E8B-EF4D0BCF3E3B}"/>
              </a:ext>
            </a:extLst>
          </p:cNvPr>
          <p:cNvSpPr txBox="1"/>
          <p:nvPr/>
        </p:nvSpPr>
        <p:spPr>
          <a:xfrm>
            <a:off x="5796136" y="1635646"/>
            <a:ext cx="3168352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lnSpc>
                <a:spcPct val="150000"/>
              </a:lnSpc>
            </a:pPr>
            <a:r>
              <a:rPr lang="en-GB" sz="2400" b="1" i="1" dirty="0">
                <a:solidFill>
                  <a:prstClr val="black"/>
                </a:solidFill>
                <a:latin typeface="Calibri"/>
              </a:rPr>
              <a:t>Cars = 59%</a:t>
            </a:r>
          </a:p>
          <a:p>
            <a:pPr defTabSz="914400">
              <a:lnSpc>
                <a:spcPct val="150000"/>
              </a:lnSpc>
            </a:pPr>
            <a:r>
              <a:rPr lang="en-GB" sz="2400" b="1" i="1" dirty="0">
                <a:solidFill>
                  <a:prstClr val="black"/>
                </a:solidFill>
                <a:latin typeface="Calibri"/>
              </a:rPr>
              <a:t>Public transport = 5%</a:t>
            </a:r>
            <a:endParaRPr lang="en-GB" sz="24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1A2F765-227F-412F-877F-7B0AC9CA694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125" r="6479"/>
          <a:stretch/>
        </p:blipFill>
        <p:spPr>
          <a:xfrm>
            <a:off x="539551" y="1131590"/>
            <a:ext cx="4968553" cy="367240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767809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927" y="483518"/>
            <a:ext cx="4549272" cy="488602"/>
          </a:xfrm>
        </p:spPr>
        <p:txBody>
          <a:bodyPr>
            <a:noAutofit/>
          </a:bodyPr>
          <a:lstStyle/>
          <a:p>
            <a:r>
              <a:rPr lang="en-GB" sz="3000" b="1" dirty="0"/>
              <a:t>Frequency </a:t>
            </a:r>
            <a:r>
              <a:rPr lang="en-GB" sz="3000" b="1" i="1" dirty="0"/>
              <a:t>and</a:t>
            </a:r>
            <a:r>
              <a:rPr lang="en-GB" sz="3000" b="1" dirty="0"/>
              <a:t> distance of trips are important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ACDB6B9-6814-4BF0-A1F1-D611774AAF58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49"/>
          <a:stretch/>
        </p:blipFill>
        <p:spPr bwMode="auto">
          <a:xfrm>
            <a:off x="5220072" y="483518"/>
            <a:ext cx="3510001" cy="4248472"/>
          </a:xfrm>
          <a:prstGeom prst="rect">
            <a:avLst/>
          </a:prstGeom>
          <a:solidFill>
            <a:srgbClr val="CCFFFF"/>
          </a:solidFill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6B3516C-3AEC-442D-80F4-65826AA1FE51}"/>
              </a:ext>
            </a:extLst>
          </p:cNvPr>
          <p:cNvSpPr txBox="1"/>
          <p:nvPr/>
        </p:nvSpPr>
        <p:spPr>
          <a:xfrm>
            <a:off x="267100" y="1491630"/>
            <a:ext cx="482453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9144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Only 3% of car trips are over 50 miles, but they account for 30% of distance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Just over a quarter of trips are on foot, but almost all are less than 1 mile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C068C0A-2608-40A9-8C94-B2CF5CCF9AF4}"/>
              </a:ext>
            </a:extLst>
          </p:cNvPr>
          <p:cNvSpPr txBox="1"/>
          <p:nvPr/>
        </p:nvSpPr>
        <p:spPr>
          <a:xfrm>
            <a:off x="6516216" y="137081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GB" dirty="0">
                <a:solidFill>
                  <a:prstClr val="black"/>
                </a:solidFill>
                <a:latin typeface="Calibri"/>
              </a:rPr>
              <a:t>% trips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FBA9DDB-F66F-448E-A270-0CBA9652CBCF}"/>
              </a:ext>
            </a:extLst>
          </p:cNvPr>
          <p:cNvSpPr txBox="1"/>
          <p:nvPr/>
        </p:nvSpPr>
        <p:spPr>
          <a:xfrm>
            <a:off x="7478895" y="123478"/>
            <a:ext cx="1251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GB" dirty="0">
                <a:solidFill>
                  <a:prstClr val="black"/>
                </a:solidFill>
                <a:latin typeface="Calibri"/>
              </a:rPr>
              <a:t>% distance</a:t>
            </a:r>
          </a:p>
        </p:txBody>
      </p:sp>
    </p:spTree>
    <p:extLst>
      <p:ext uri="{BB962C8B-B14F-4D97-AF65-F5344CB8AC3E}">
        <p14:creationId xmlns:p14="http://schemas.microsoft.com/office/powerpoint/2010/main" val="3492859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617" y="411510"/>
            <a:ext cx="8229600" cy="565571"/>
          </a:xfrm>
        </p:spPr>
        <p:txBody>
          <a:bodyPr>
            <a:noAutofit/>
          </a:bodyPr>
          <a:lstStyle/>
          <a:p>
            <a:r>
              <a:rPr lang="en-GB" sz="3000" b="1" dirty="0"/>
              <a:t>Cars are used very inefficiently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31590"/>
            <a:ext cx="8003232" cy="3175001"/>
          </a:xfrm>
        </p:spPr>
        <p:txBody>
          <a:bodyPr>
            <a:noAutofit/>
          </a:bodyPr>
          <a:lstStyle/>
          <a:p>
            <a:r>
              <a:rPr lang="en-GB" sz="2400" dirty="0"/>
              <a:t>Most cars are stationary for 98% of the time</a:t>
            </a:r>
          </a:p>
          <a:p>
            <a:r>
              <a:rPr lang="en-GB" sz="2400" dirty="0"/>
              <a:t>Every day, one third of cars do not move at all</a:t>
            </a:r>
          </a:p>
          <a:p>
            <a:r>
              <a:rPr lang="en-GB" sz="2400" dirty="0"/>
              <a:t>62% of car trips are done with only the driver</a:t>
            </a:r>
          </a:p>
          <a:p>
            <a:r>
              <a:rPr lang="en-GB" sz="2400" dirty="0"/>
              <a:t>Approx. 36 million empty car seats commute to and from work!</a:t>
            </a:r>
            <a:r>
              <a:rPr lang="en-GB" sz="2400" dirty="0">
                <a:solidFill>
                  <a:srgbClr val="C00000"/>
                </a:solidFill>
              </a:rPr>
              <a:t> = Lots of scope for car sharing &amp; ride sharing</a:t>
            </a:r>
          </a:p>
          <a:p>
            <a:r>
              <a:rPr lang="en-GB" sz="2400" dirty="0"/>
              <a:t>Transport is the highest part of household outgoings: 14% of weekly household expenditure on average </a:t>
            </a:r>
          </a:p>
          <a:p>
            <a:r>
              <a:rPr lang="en-GB" sz="2400" dirty="0"/>
              <a:t>But remember: </a:t>
            </a:r>
            <a:r>
              <a:rPr lang="en-US" sz="2400" dirty="0"/>
              <a:t>24% of households do NOT have a car</a:t>
            </a:r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297543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507288" cy="857250"/>
          </a:xfrm>
        </p:spPr>
        <p:txBody>
          <a:bodyPr>
            <a:noAutofit/>
          </a:bodyPr>
          <a:lstStyle/>
          <a:p>
            <a:r>
              <a:rPr lang="en-GB" sz="3000" b="1" dirty="0"/>
              <a:t>Leisure activities are responsible for the majority of distance travelled, not commuting or school trips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DF55BED-DF85-4127-B772-FCB016258D30}"/>
              </a:ext>
            </a:extLst>
          </p:cNvPr>
          <p:cNvSpPr txBox="1"/>
          <p:nvPr/>
        </p:nvSpPr>
        <p:spPr>
          <a:xfrm>
            <a:off x="1475657" y="1144156"/>
            <a:ext cx="6192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GB" sz="1600" b="1" dirty="0">
                <a:solidFill>
                  <a:prstClr val="black"/>
                </a:solidFill>
                <a:latin typeface="Calibri"/>
              </a:rPr>
              <a:t>Proportion of surface passenger distance undertaken by activity (2018)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C9DD7B71-209B-4C78-B0E3-496FBBCC2A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2454" y="1491630"/>
            <a:ext cx="5119092" cy="3348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10931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BC87467D-69D7-4965-AE59-A6B96142FA60}"/>
              </a:ext>
            </a:extLst>
          </p:cNvPr>
          <p:cNvSpPr/>
          <p:nvPr/>
        </p:nvSpPr>
        <p:spPr>
          <a:xfrm>
            <a:off x="6300272" y="1332733"/>
            <a:ext cx="2736304" cy="368634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60A59279-CB81-4090-84A1-F115E71B34D5}"/>
              </a:ext>
            </a:extLst>
          </p:cNvPr>
          <p:cNvSpPr/>
          <p:nvPr/>
        </p:nvSpPr>
        <p:spPr>
          <a:xfrm>
            <a:off x="3275856" y="1347614"/>
            <a:ext cx="2736304" cy="368634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D0C00589-EF11-4DEF-8941-628600E15C43}"/>
              </a:ext>
            </a:extLst>
          </p:cNvPr>
          <p:cNvSpPr/>
          <p:nvPr/>
        </p:nvSpPr>
        <p:spPr>
          <a:xfrm>
            <a:off x="179512" y="1347614"/>
            <a:ext cx="2736304" cy="368634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873" y="109538"/>
            <a:ext cx="8229600" cy="857250"/>
          </a:xfrm>
        </p:spPr>
        <p:txBody>
          <a:bodyPr>
            <a:normAutofit/>
          </a:bodyPr>
          <a:lstStyle/>
          <a:p>
            <a:r>
              <a:rPr lang="en-GB" sz="3000" b="1" dirty="0"/>
              <a:t>How could emissions be reduced from travel?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57AC5494-54F2-441C-9AEA-6B6E2F2F58A1}"/>
              </a:ext>
            </a:extLst>
          </p:cNvPr>
          <p:cNvSpPr/>
          <p:nvPr/>
        </p:nvSpPr>
        <p:spPr>
          <a:xfrm>
            <a:off x="2159732" y="776375"/>
            <a:ext cx="4824536" cy="305565"/>
          </a:xfrm>
          <a:prstGeom prst="round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GB" dirty="0">
                <a:solidFill>
                  <a:prstClr val="white"/>
                </a:solidFill>
                <a:latin typeface="Calibri"/>
              </a:rPr>
              <a:t>Reducing Greenhouse Gases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8832FC13-D702-40D4-A118-FF661335EFBD}"/>
              </a:ext>
            </a:extLst>
          </p:cNvPr>
          <p:cNvSpPr/>
          <p:nvPr/>
        </p:nvSpPr>
        <p:spPr>
          <a:xfrm>
            <a:off x="755576" y="1462769"/>
            <a:ext cx="1440000" cy="45283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GB" dirty="0">
                <a:solidFill>
                  <a:prstClr val="black"/>
                </a:solidFill>
                <a:latin typeface="Calibri"/>
              </a:rPr>
              <a:t>AVOID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ED6F65CC-BC77-4192-91DA-88CFACF60136}"/>
              </a:ext>
            </a:extLst>
          </p:cNvPr>
          <p:cNvSpPr/>
          <p:nvPr/>
        </p:nvSpPr>
        <p:spPr>
          <a:xfrm>
            <a:off x="6948424" y="1462769"/>
            <a:ext cx="1440000" cy="452834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GB" dirty="0">
                <a:solidFill>
                  <a:prstClr val="black"/>
                </a:solidFill>
                <a:latin typeface="Calibri"/>
              </a:rPr>
              <a:t>IMPROVE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9028DE38-8142-4E6A-9807-762087361437}"/>
              </a:ext>
            </a:extLst>
          </p:cNvPr>
          <p:cNvSpPr/>
          <p:nvPr/>
        </p:nvSpPr>
        <p:spPr>
          <a:xfrm>
            <a:off x="3852000" y="1462769"/>
            <a:ext cx="1440000" cy="452834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GB" dirty="0">
                <a:solidFill>
                  <a:prstClr val="black"/>
                </a:solidFill>
                <a:latin typeface="Calibri"/>
              </a:rPr>
              <a:t>SHIFT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79EFC50C-A388-41ED-BE1E-E19347E636D9}"/>
              </a:ext>
            </a:extLst>
          </p:cNvPr>
          <p:cNvSpPr/>
          <p:nvPr/>
        </p:nvSpPr>
        <p:spPr>
          <a:xfrm>
            <a:off x="323528" y="2070012"/>
            <a:ext cx="2448272" cy="78977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GB" sz="1400" b="1" dirty="0">
                <a:solidFill>
                  <a:prstClr val="black"/>
                </a:solidFill>
                <a:latin typeface="Calibri"/>
              </a:rPr>
              <a:t>Organise services so that distances that people need to travel can be reduced</a:t>
            </a:r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xmlns="" id="{AE723E1A-376A-4CCF-A56A-AE00BC971245}"/>
              </a:ext>
            </a:extLst>
          </p:cNvPr>
          <p:cNvSpPr/>
          <p:nvPr/>
        </p:nvSpPr>
        <p:spPr>
          <a:xfrm>
            <a:off x="3419872" y="2052306"/>
            <a:ext cx="2448272" cy="78977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GB" sz="1400" b="1" dirty="0">
                <a:solidFill>
                  <a:prstClr val="black"/>
                </a:solidFill>
                <a:latin typeface="Calibri"/>
              </a:rPr>
              <a:t>Moving journeys onto the most efficient/lowest carbon forms of travel</a:t>
            </a:r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58F6BF3F-4EEE-4426-AA6B-1DA5939A2D68}"/>
              </a:ext>
            </a:extLst>
          </p:cNvPr>
          <p:cNvSpPr/>
          <p:nvPr/>
        </p:nvSpPr>
        <p:spPr>
          <a:xfrm>
            <a:off x="6516216" y="2078168"/>
            <a:ext cx="2448272" cy="78977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GB" sz="1400" b="1" dirty="0">
                <a:solidFill>
                  <a:prstClr val="black"/>
                </a:solidFill>
                <a:latin typeface="Calibri"/>
              </a:rPr>
              <a:t>Making the emissions performance of vehicles low or zero carbon</a:t>
            </a:r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88E2286-866B-4858-93FE-C10BD504D08A}"/>
              </a:ext>
            </a:extLst>
          </p:cNvPr>
          <p:cNvSpPr txBox="1"/>
          <p:nvPr/>
        </p:nvSpPr>
        <p:spPr>
          <a:xfrm>
            <a:off x="323528" y="2931790"/>
            <a:ext cx="24482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GB" sz="1200" dirty="0">
                <a:solidFill>
                  <a:prstClr val="black"/>
                </a:solidFill>
                <a:latin typeface="Calibri"/>
              </a:rPr>
              <a:t>EXAMPLES:</a:t>
            </a:r>
          </a:p>
          <a:p>
            <a:pPr marL="171450" indent="-171450" defTabSz="91440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prstClr val="black"/>
                </a:solidFill>
                <a:latin typeface="Calibri"/>
              </a:rPr>
              <a:t>Land use planning (e.g. building houses with public transport)</a:t>
            </a:r>
          </a:p>
          <a:p>
            <a:pPr marL="171450" indent="-171450" defTabSz="91440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prstClr val="black"/>
                </a:solidFill>
                <a:latin typeface="Calibri"/>
              </a:rPr>
              <a:t>Putting services back into local (especially rural) areas</a:t>
            </a:r>
          </a:p>
          <a:p>
            <a:pPr marL="171450" indent="-171450" defTabSz="91440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prstClr val="black"/>
                </a:solidFill>
                <a:latin typeface="Calibri"/>
              </a:rPr>
              <a:t>Encouraging use of the most local services</a:t>
            </a:r>
          </a:p>
          <a:p>
            <a:pPr marL="171450" indent="-171450" defTabSz="91440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prstClr val="black"/>
                </a:solidFill>
                <a:latin typeface="Calibri"/>
              </a:rPr>
              <a:t>Videoconferencing</a:t>
            </a:r>
          </a:p>
          <a:p>
            <a:pPr marL="171450" indent="-171450" defTabSz="91440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prstClr val="black"/>
                </a:solidFill>
                <a:latin typeface="Calibri"/>
              </a:rPr>
              <a:t>Teleconferencing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F3626A7-1CC7-42E8-9A6A-2A2763AC392C}"/>
              </a:ext>
            </a:extLst>
          </p:cNvPr>
          <p:cNvSpPr txBox="1"/>
          <p:nvPr/>
        </p:nvSpPr>
        <p:spPr>
          <a:xfrm>
            <a:off x="3419872" y="2931790"/>
            <a:ext cx="250993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171450" lvl="0" indent="-171450">
              <a:buFont typeface="Arial" panose="020B0604020202020204" pitchFamily="34" charset="0"/>
              <a:buChar char="•"/>
              <a:defRPr sz="1200"/>
            </a:lvl1pPr>
          </a:lstStyle>
          <a:p>
            <a:pPr marL="0" indent="0" defTabSz="914400">
              <a:buFont typeface="Arial" panose="020B0604020202020204" pitchFamily="34" charset="0"/>
              <a:buNone/>
            </a:pPr>
            <a:r>
              <a:rPr lang="en-GB" dirty="0">
                <a:solidFill>
                  <a:prstClr val="black"/>
                </a:solidFill>
                <a:latin typeface="Calibri"/>
              </a:rPr>
              <a:t>EXAMPLES:</a:t>
            </a:r>
          </a:p>
          <a:p>
            <a:pPr defTabSz="914400"/>
            <a:r>
              <a:rPr lang="en-GB" dirty="0">
                <a:solidFill>
                  <a:prstClr val="black"/>
                </a:solidFill>
                <a:latin typeface="Calibri"/>
              </a:rPr>
              <a:t>Bus priority lanes, rail lines, cycle lanes and pedestrianised areas</a:t>
            </a:r>
          </a:p>
          <a:p>
            <a:pPr defTabSz="914400"/>
            <a:r>
              <a:rPr lang="en-GB" dirty="0">
                <a:solidFill>
                  <a:prstClr val="black"/>
                </a:solidFill>
                <a:latin typeface="Calibri"/>
              </a:rPr>
              <a:t>Subsidisation of services incl. flexible ‘on demand’ services</a:t>
            </a:r>
          </a:p>
          <a:p>
            <a:pPr defTabSz="914400"/>
            <a:r>
              <a:rPr lang="en-GB" dirty="0">
                <a:solidFill>
                  <a:prstClr val="black"/>
                </a:solidFill>
                <a:latin typeface="Calibri"/>
              </a:rPr>
              <a:t>Simplifying/ lowering ticket prices</a:t>
            </a:r>
          </a:p>
          <a:p>
            <a:pPr defTabSz="914400"/>
            <a:r>
              <a:rPr lang="en-GB" dirty="0">
                <a:solidFill>
                  <a:prstClr val="black"/>
                </a:solidFill>
                <a:latin typeface="Calibri"/>
              </a:rPr>
              <a:t>Charging for car parking</a:t>
            </a:r>
          </a:p>
          <a:p>
            <a:pPr defTabSz="914400"/>
            <a:r>
              <a:rPr lang="en-GB" dirty="0">
                <a:solidFill>
                  <a:prstClr val="black"/>
                </a:solidFill>
                <a:latin typeface="Calibri"/>
              </a:rPr>
              <a:t>Closing certain roads to cars</a:t>
            </a:r>
          </a:p>
          <a:p>
            <a:pPr defTabSz="914400"/>
            <a:r>
              <a:rPr lang="en-GB" dirty="0">
                <a:solidFill>
                  <a:prstClr val="black"/>
                </a:solidFill>
                <a:latin typeface="Calibri"/>
              </a:rPr>
              <a:t>Charging for road use</a:t>
            </a:r>
          </a:p>
          <a:p>
            <a:pPr defTabSz="914400"/>
            <a:r>
              <a:rPr lang="en-GB" dirty="0">
                <a:solidFill>
                  <a:prstClr val="black"/>
                </a:solidFill>
                <a:latin typeface="Calibri"/>
              </a:rPr>
              <a:t>Not building more roads</a:t>
            </a:r>
          </a:p>
          <a:p>
            <a:pPr defTabSz="914400"/>
            <a:r>
              <a:rPr lang="en-GB" dirty="0">
                <a:solidFill>
                  <a:prstClr val="black"/>
                </a:solidFill>
                <a:latin typeface="Calibri"/>
              </a:rPr>
              <a:t>Car sharing / ride sharing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6E87B967-132C-4930-B9E8-808A7F64D71A}"/>
              </a:ext>
            </a:extLst>
          </p:cNvPr>
          <p:cNvSpPr txBox="1"/>
          <p:nvPr/>
        </p:nvSpPr>
        <p:spPr>
          <a:xfrm>
            <a:off x="6413455" y="2931754"/>
            <a:ext cx="250993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171450" lvl="0" indent="-171450">
              <a:buFont typeface="Arial" panose="020B0604020202020204" pitchFamily="34" charset="0"/>
              <a:buChar char="•"/>
              <a:defRPr sz="1200"/>
            </a:lvl1pPr>
          </a:lstStyle>
          <a:p>
            <a:pPr marL="0" indent="0" defTabSz="914400">
              <a:buFont typeface="Arial" panose="020B0604020202020204" pitchFamily="34" charset="0"/>
              <a:buNone/>
            </a:pPr>
            <a:r>
              <a:rPr lang="en-GB" dirty="0">
                <a:solidFill>
                  <a:prstClr val="black"/>
                </a:solidFill>
                <a:latin typeface="Calibri"/>
              </a:rPr>
              <a:t>EXAMPLES:</a:t>
            </a:r>
          </a:p>
          <a:p>
            <a:pPr defTabSz="914400"/>
            <a:r>
              <a:rPr lang="en-GB" dirty="0">
                <a:solidFill>
                  <a:prstClr val="black"/>
                </a:solidFill>
                <a:latin typeface="Calibri"/>
              </a:rPr>
              <a:t>Electric or hydrogen cars, buses, trains</a:t>
            </a:r>
          </a:p>
          <a:p>
            <a:pPr defTabSz="914400"/>
            <a:r>
              <a:rPr lang="en-GB" dirty="0">
                <a:solidFill>
                  <a:prstClr val="black"/>
                </a:solidFill>
                <a:latin typeface="Calibri"/>
              </a:rPr>
              <a:t>Low carbon fuels (e.g. biofuels)</a:t>
            </a:r>
          </a:p>
          <a:p>
            <a:pPr defTabSz="914400"/>
            <a:r>
              <a:rPr lang="en-GB" dirty="0">
                <a:solidFill>
                  <a:prstClr val="black"/>
                </a:solidFill>
                <a:latin typeface="Calibri"/>
              </a:rPr>
              <a:t>More efficient engines</a:t>
            </a:r>
          </a:p>
          <a:p>
            <a:pPr defTabSz="914400"/>
            <a:r>
              <a:rPr lang="en-GB" dirty="0">
                <a:solidFill>
                  <a:prstClr val="black"/>
                </a:solidFill>
                <a:latin typeface="Calibri"/>
              </a:rPr>
              <a:t>Phasing out the least efficient vehicles</a:t>
            </a:r>
          </a:p>
          <a:p>
            <a:pPr defTabSz="914400"/>
            <a:r>
              <a:rPr lang="en-GB" dirty="0">
                <a:solidFill>
                  <a:prstClr val="black"/>
                </a:solidFill>
                <a:latin typeface="Calibri"/>
              </a:rPr>
              <a:t>Lowering and enforcing speed limits</a:t>
            </a:r>
          </a:p>
          <a:p>
            <a:pPr defTabSz="914400"/>
            <a:endParaRPr lang="en-GB" dirty="0">
              <a:solidFill>
                <a:prstClr val="black"/>
              </a:solidFill>
              <a:latin typeface="Calibri"/>
            </a:endParaRPr>
          </a:p>
          <a:p>
            <a:pPr defTabSz="9144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5628AC1C-D9E0-47DC-A0AA-7D7200C8F3BC}"/>
              </a:ext>
            </a:extLst>
          </p:cNvPr>
          <p:cNvCxnSpPr>
            <a:cxnSpLocks/>
          </p:cNvCxnSpPr>
          <p:nvPr/>
        </p:nvCxnSpPr>
        <p:spPr>
          <a:xfrm>
            <a:off x="1475576" y="1203598"/>
            <a:ext cx="6192847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A34CE39E-6917-491C-9FD9-051C7A749BD5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4572000" y="1081940"/>
            <a:ext cx="0" cy="1216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2E8F2DF4-515B-43A8-AC18-3D9F3EB06E1C}"/>
              </a:ext>
            </a:extLst>
          </p:cNvPr>
          <p:cNvCxnSpPr>
            <a:cxnSpLocks/>
          </p:cNvCxnSpPr>
          <p:nvPr/>
        </p:nvCxnSpPr>
        <p:spPr>
          <a:xfrm>
            <a:off x="7675680" y="1203598"/>
            <a:ext cx="0" cy="121658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633ABC4E-127F-40B1-84C0-E45874AA0E12}"/>
              </a:ext>
            </a:extLst>
          </p:cNvPr>
          <p:cNvCxnSpPr>
            <a:cxnSpLocks/>
          </p:cNvCxnSpPr>
          <p:nvPr/>
        </p:nvCxnSpPr>
        <p:spPr>
          <a:xfrm>
            <a:off x="1475576" y="1203598"/>
            <a:ext cx="0" cy="121658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9621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000" b="1" dirty="0"/>
              <a:t>What type of policy interventions could be used to achieve </a:t>
            </a:r>
            <a:r>
              <a:rPr lang="en-GB" sz="3000" b="1" i="1" dirty="0"/>
              <a:t>avoiding</a:t>
            </a:r>
            <a:r>
              <a:rPr lang="en-GB" sz="3000" b="1" dirty="0"/>
              <a:t>, </a:t>
            </a:r>
            <a:r>
              <a:rPr lang="en-GB" sz="3000" b="1" i="1" dirty="0"/>
              <a:t>shifting</a:t>
            </a:r>
            <a:r>
              <a:rPr lang="en-GB" sz="3000" b="1" dirty="0"/>
              <a:t> and </a:t>
            </a:r>
            <a:r>
              <a:rPr lang="en-GB" sz="3000" b="1" i="1" dirty="0"/>
              <a:t>improving</a:t>
            </a:r>
            <a:r>
              <a:rPr lang="en-GB" sz="3000" b="1" dirty="0"/>
              <a:t>?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xmlns="" id="{4DF7CA51-6220-4C9D-AE07-00E26B7174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9839423"/>
              </p:ext>
            </p:extLst>
          </p:nvPr>
        </p:nvGraphicFramePr>
        <p:xfrm>
          <a:off x="457200" y="1200150"/>
          <a:ext cx="8229600" cy="348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>
                  <a:extLst>
                    <a:ext uri="{9D8B030D-6E8A-4147-A177-3AD203B41FA5}">
                      <a16:colId xmlns:a16="http://schemas.microsoft.com/office/drawing/2014/main" xmlns="" val="606179863"/>
                    </a:ext>
                  </a:extLst>
                </a:gridCol>
                <a:gridCol w="5842992">
                  <a:extLst>
                    <a:ext uri="{9D8B030D-6E8A-4147-A177-3AD203B41FA5}">
                      <a16:colId xmlns:a16="http://schemas.microsoft.com/office/drawing/2014/main" xmlns="" val="96053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34577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Informing/ Engaging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dirty="0"/>
                        <a:t>Public information campaign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2725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Supporting/ subsidising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dirty="0"/>
                        <a:t>Subsidising services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dirty="0"/>
                        <a:t>Building rail lines, cycle and bus lanes, pedestrianisation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dirty="0"/>
                        <a:t>Providing free or cheap transport passes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40355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Pricing / taxing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Fuel taxes</a:t>
                      </a:r>
                    </a:p>
                    <a:p>
                      <a:pPr marL="285750" lvl="0" indent="-28575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Road pricing</a:t>
                      </a:r>
                    </a:p>
                    <a:p>
                      <a:pPr marL="285750" lvl="0" indent="-28575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Grants (e.g. for electric cars or bikes)</a:t>
                      </a:r>
                    </a:p>
                    <a:p>
                      <a:pPr marL="285750" lvl="0" indent="-28575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Scrappage scheme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33686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Regulating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dirty="0"/>
                        <a:t>Banning certain vehicles in certain places and times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dirty="0"/>
                        <a:t>Not allowing some vehicles to be sold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621968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0935991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Jacobs Primary">
      <a:dk1>
        <a:srgbClr val="000000"/>
      </a:dk1>
      <a:lt1>
        <a:srgbClr val="FFFFFF"/>
      </a:lt1>
      <a:dk2>
        <a:srgbClr val="333333"/>
      </a:dk2>
      <a:lt2>
        <a:srgbClr val="E5E5E5"/>
      </a:lt2>
      <a:accent1>
        <a:srgbClr val="2314DC"/>
      </a:accent1>
      <a:accent2>
        <a:srgbClr val="6F006E"/>
      </a:accent2>
      <a:accent3>
        <a:srgbClr val="D72850"/>
      </a:accent3>
      <a:accent4>
        <a:srgbClr val="FFA014"/>
      </a:accent4>
      <a:accent5>
        <a:srgbClr val="007D55"/>
      </a:accent5>
      <a:accent6>
        <a:srgbClr val="C8C8C8"/>
      </a:accent6>
      <a:hlink>
        <a:srgbClr val="2314DC"/>
      </a:hlink>
      <a:folHlink>
        <a:srgbClr val="FF8714"/>
      </a:folHlink>
    </a:clrScheme>
    <a:fontScheme name="Custom 1">
      <a:majorFont>
        <a:latin typeface="Jacobs Chronos"/>
        <a:ea typeface=""/>
        <a:cs typeface=""/>
      </a:majorFont>
      <a:minorFont>
        <a:latin typeface="Jacobs Chron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acobs PowerPoint 16x9_Master Template.potx" id="{109E9AB7-6D08-4F36-9881-F78080469B2A}" vid="{6EBEA7BE-A311-4E9D-8854-0352DB49545F}"/>
    </a:ext>
  </a:extLst>
</a:theme>
</file>

<file path=ppt/theme/theme3.xml><?xml version="1.0" encoding="utf-8"?>
<a:theme xmlns:a="http://schemas.openxmlformats.org/drawingml/2006/main" name="3_Map">
  <a:themeElements>
    <a:clrScheme name="Jacobs Primary">
      <a:dk1>
        <a:srgbClr val="000000"/>
      </a:dk1>
      <a:lt1>
        <a:srgbClr val="FFFFFF"/>
      </a:lt1>
      <a:dk2>
        <a:srgbClr val="333333"/>
      </a:dk2>
      <a:lt2>
        <a:srgbClr val="E5E5E5"/>
      </a:lt2>
      <a:accent1>
        <a:srgbClr val="2314DC"/>
      </a:accent1>
      <a:accent2>
        <a:srgbClr val="6F006E"/>
      </a:accent2>
      <a:accent3>
        <a:srgbClr val="D72850"/>
      </a:accent3>
      <a:accent4>
        <a:srgbClr val="FFA014"/>
      </a:accent4>
      <a:accent5>
        <a:srgbClr val="007D55"/>
      </a:accent5>
      <a:accent6>
        <a:srgbClr val="C8C8C8"/>
      </a:accent6>
      <a:hlink>
        <a:srgbClr val="2314DC"/>
      </a:hlink>
      <a:folHlink>
        <a:srgbClr val="FF8714"/>
      </a:folHlink>
    </a:clrScheme>
    <a:fontScheme name="Custom 1">
      <a:majorFont>
        <a:latin typeface="Jacobs Chronos"/>
        <a:ea typeface=""/>
        <a:cs typeface=""/>
      </a:majorFont>
      <a:minorFont>
        <a:latin typeface="Jacobs Chron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acobs PowerPoint 16x9_Master Template.potx" id="{109E9AB7-6D08-4F36-9881-F78080469B2A}" vid="{21EB0679-41EA-40E9-903F-A23B95DDC27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839</Words>
  <Application>Microsoft Macintosh PowerPoint</Application>
  <PresentationFormat>On-screen Show (16:9)</PresentationFormat>
  <Paragraphs>131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Calibri</vt:lpstr>
      <vt:lpstr>Corbel</vt:lpstr>
      <vt:lpstr>Jacobs Chronos</vt:lpstr>
      <vt:lpstr>JacobsChronos</vt:lpstr>
      <vt:lpstr>Wingdings</vt:lpstr>
      <vt:lpstr>Arial</vt:lpstr>
      <vt:lpstr>4_Office Theme</vt:lpstr>
      <vt:lpstr>Custom Design</vt:lpstr>
      <vt:lpstr>3_Map</vt:lpstr>
      <vt:lpstr>Introduction to surface travel</vt:lpstr>
      <vt:lpstr>What is ‘surface’ travel?</vt:lpstr>
      <vt:lpstr>What proportion of Greenhouse Gases (GHGs) does surface passenger travel account for?</vt:lpstr>
      <vt:lpstr>Cars are responsible for the greatest share of surface Greenhouse Gases</vt:lpstr>
      <vt:lpstr>Frequency and distance of trips are important</vt:lpstr>
      <vt:lpstr>Cars are used very inefficiently</vt:lpstr>
      <vt:lpstr>Leisure activities are responsible for the majority of distance travelled, not commuting or school trips </vt:lpstr>
      <vt:lpstr>How could emissions be reduced from travel?</vt:lpstr>
      <vt:lpstr>What type of policy interventions could be used to achieve avoiding, shifting and improving?</vt:lpstr>
      <vt:lpstr>Why else might we want to do these things?</vt:lpstr>
      <vt:lpstr>Panel 1: Surface travel</vt:lpstr>
    </vt:vector>
  </TitlesOfParts>
  <Company>Involve</Company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Allan</dc:creator>
  <cp:lastModifiedBy>Lynn Bjerke</cp:lastModifiedBy>
  <cp:revision>127</cp:revision>
  <dcterms:created xsi:type="dcterms:W3CDTF">2020-01-18T09:46:56Z</dcterms:created>
  <dcterms:modified xsi:type="dcterms:W3CDTF">2020-02-08T18:34:04Z</dcterms:modified>
</cp:coreProperties>
</file>