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  <p:sldMasterId id="2147483781" r:id="rId2"/>
    <p:sldMasterId id="2147483794" r:id="rId3"/>
  </p:sldMasterIdLst>
  <p:notesMasterIdLst>
    <p:notesMasterId r:id="rId10"/>
  </p:notesMasterIdLst>
  <p:sldIdLst>
    <p:sldId id="421" r:id="rId4"/>
    <p:sldId id="422" r:id="rId5"/>
    <p:sldId id="423" r:id="rId6"/>
    <p:sldId id="424" r:id="rId7"/>
    <p:sldId id="425" r:id="rId8"/>
    <p:sldId id="426" r:id="rId9"/>
  </p:sldIdLst>
  <p:sldSz cx="9144000" cy="5143500" type="screen16x9"/>
  <p:notesSz cx="6858000" cy="9144000"/>
  <p:defaultTextStyle>
    <a:defPPr>
      <a:defRPr lang="en-US"/>
    </a:defPPr>
    <a:lvl1pPr marL="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5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29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88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52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/>
    <p:restoredTop sz="71803" autoAdjust="0"/>
  </p:normalViewPr>
  <p:slideViewPr>
    <p:cSldViewPr snapToGrid="0" snapToObjects="1">
      <p:cViewPr varScale="1">
        <p:scale>
          <a:sx n="128" d="100"/>
          <a:sy n="128" d="100"/>
        </p:scale>
        <p:origin x="1904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/ler383fs\common\CCC%20Modelling%20runs\Transport\2020%206CB\EV%20Uptake%20model\TCO%20comp.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/adh222df\common\L_CCC\Committee%20on%20Climate%20Change\Analysis\Current%20Analysis\Transport\Transport%20sector%20topics\Electric%20vehicles\UK%20sales%20monitoring\sales%20July%202017%20v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6487364767278"/>
          <c:y val="0.0505190593807514"/>
          <c:w val="0.520243058579077"/>
          <c:h val="0.47087964384659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'Costs summary'!$B$6</c:f>
              <c:strCache>
                <c:ptCount val="1"/>
                <c:pt idx="0">
                  <c:v>Car cost</c:v>
                </c:pt>
              </c:strCache>
            </c:strRef>
          </c:tx>
          <c:invertIfNegative val="0"/>
          <c:cat>
            <c:multiLvlStrRef>
              <c:f>'Costs summary'!$I$4:$L$5</c:f>
              <c:multiLvlStrCache>
                <c:ptCount val="4"/>
                <c:lvl>
                  <c:pt idx="0">
                    <c:v>Petrol/Diesel</c:v>
                  </c:pt>
                  <c:pt idx="1">
                    <c:v>Plug-in hybrid</c:v>
                  </c:pt>
                  <c:pt idx="2">
                    <c:v>Fully electric</c:v>
                  </c:pt>
                  <c:pt idx="3">
                    <c:v>Hydrogen</c:v>
                  </c:pt>
                </c:lvl>
                <c:lvl>
                  <c:pt idx="0">
                    <c:v>Costs for 5 years ownership</c:v>
                  </c:pt>
                </c:lvl>
              </c:multiLvlStrCache>
            </c:multiLvlStrRef>
          </c:cat>
          <c:val>
            <c:numRef>
              <c:f>'Costs summary'!$I$6:$L$6</c:f>
              <c:numCache>
                <c:formatCode>"£"#,##0</c:formatCode>
                <c:ptCount val="4"/>
                <c:pt idx="0">
                  <c:v>27927.0</c:v>
                </c:pt>
                <c:pt idx="1">
                  <c:v>29409.0</c:v>
                </c:pt>
                <c:pt idx="2">
                  <c:v>27508.0</c:v>
                </c:pt>
                <c:pt idx="3" formatCode="&quot;£&quot;#,##0_);[Red]\(&quot;£&quot;#,##0\)">
                  <c:v>37473.0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669-4D5B-9C30-579F01A7E380}"/>
            </c:ext>
          </c:extLst>
        </c:ser>
        <c:ser>
          <c:idx val="1"/>
          <c:order val="1"/>
          <c:tx>
            <c:strRef>
              <c:f>'Costs summary'!$B$7</c:f>
              <c:strCache>
                <c:ptCount val="1"/>
                <c:pt idx="0">
                  <c:v>Petrol/Diesel cost</c:v>
                </c:pt>
              </c:strCache>
            </c:strRef>
          </c:tx>
          <c:invertIfNegative val="0"/>
          <c:cat>
            <c:multiLvlStrRef>
              <c:f>'Costs summary'!$I$4:$L$5</c:f>
              <c:multiLvlStrCache>
                <c:ptCount val="4"/>
                <c:lvl>
                  <c:pt idx="0">
                    <c:v>Petrol/Diesel</c:v>
                  </c:pt>
                  <c:pt idx="1">
                    <c:v>Plug-in hybrid</c:v>
                  </c:pt>
                  <c:pt idx="2">
                    <c:v>Fully electric</c:v>
                  </c:pt>
                  <c:pt idx="3">
                    <c:v>Hydrogen</c:v>
                  </c:pt>
                </c:lvl>
                <c:lvl>
                  <c:pt idx="0">
                    <c:v>Costs for 5 years ownership</c:v>
                  </c:pt>
                </c:lvl>
              </c:multiLvlStrCache>
            </c:multiLvlStrRef>
          </c:cat>
          <c:val>
            <c:numRef>
              <c:f>'Costs summary'!$I$7:$L$7</c:f>
              <c:numCache>
                <c:formatCode>"£"#,##0</c:formatCode>
                <c:ptCount val="4"/>
                <c:pt idx="0">
                  <c:v>5514.54287357952</c:v>
                </c:pt>
                <c:pt idx="1">
                  <c:v>1169.787091968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669-4D5B-9C30-579F01A7E380}"/>
            </c:ext>
          </c:extLst>
        </c:ser>
        <c:ser>
          <c:idx val="2"/>
          <c:order val="2"/>
          <c:tx>
            <c:strRef>
              <c:f>'Costs summary'!$B$8</c:f>
              <c:strCache>
                <c:ptCount val="1"/>
                <c:pt idx="0">
                  <c:v>Electricity cost</c:v>
                </c:pt>
              </c:strCache>
            </c:strRef>
          </c:tx>
          <c:invertIfNegative val="0"/>
          <c:cat>
            <c:multiLvlStrRef>
              <c:f>'Costs summary'!$I$4:$L$5</c:f>
              <c:multiLvlStrCache>
                <c:ptCount val="4"/>
                <c:lvl>
                  <c:pt idx="0">
                    <c:v>Petrol/Diesel</c:v>
                  </c:pt>
                  <c:pt idx="1">
                    <c:v>Plug-in hybrid</c:v>
                  </c:pt>
                  <c:pt idx="2">
                    <c:v>Fully electric</c:v>
                  </c:pt>
                  <c:pt idx="3">
                    <c:v>Hydrogen</c:v>
                  </c:pt>
                </c:lvl>
                <c:lvl>
                  <c:pt idx="0">
                    <c:v>Costs for 5 years ownership</c:v>
                  </c:pt>
                </c:lvl>
              </c:multiLvlStrCache>
            </c:multiLvlStrRef>
          </c:cat>
          <c:val>
            <c:numRef>
              <c:f>'Costs summary'!$I$8:$L$8</c:f>
              <c:numCache>
                <c:formatCode>"£"#,##0</c:formatCode>
                <c:ptCount val="4"/>
                <c:pt idx="1">
                  <c:v>1760.49358848</c:v>
                </c:pt>
                <c:pt idx="2">
                  <c:v>2053.909186560001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669-4D5B-9C30-579F01A7E380}"/>
            </c:ext>
          </c:extLst>
        </c:ser>
        <c:ser>
          <c:idx val="3"/>
          <c:order val="3"/>
          <c:tx>
            <c:strRef>
              <c:f>'Costs summary'!$B$9</c:f>
              <c:strCache>
                <c:ptCount val="1"/>
                <c:pt idx="0">
                  <c:v>Hydrogen cost</c:v>
                </c:pt>
              </c:strCache>
            </c:strRef>
          </c:tx>
          <c:invertIfNegative val="0"/>
          <c:cat>
            <c:multiLvlStrRef>
              <c:f>'Costs summary'!$I$4:$L$5</c:f>
              <c:multiLvlStrCache>
                <c:ptCount val="4"/>
                <c:lvl>
                  <c:pt idx="0">
                    <c:v>Petrol/Diesel</c:v>
                  </c:pt>
                  <c:pt idx="1">
                    <c:v>Plug-in hybrid</c:v>
                  </c:pt>
                  <c:pt idx="2">
                    <c:v>Fully electric</c:v>
                  </c:pt>
                  <c:pt idx="3">
                    <c:v>Hydrogen</c:v>
                  </c:pt>
                </c:lvl>
                <c:lvl>
                  <c:pt idx="0">
                    <c:v>Costs for 5 years ownership</c:v>
                  </c:pt>
                </c:lvl>
              </c:multiLvlStrCache>
            </c:multiLvlStrRef>
          </c:cat>
          <c:val>
            <c:numRef>
              <c:f>'Costs summary'!$I$9:$L$9</c:f>
              <c:numCache>
                <c:formatCode>General</c:formatCode>
                <c:ptCount val="4"/>
                <c:pt idx="3" formatCode="_-[$£-809]* #,##0.00_-;\-[$£-809]* #,##0.00_-;_-[$£-809]* &quot;-&quot;??_-;_-@_-">
                  <c:v>2274.0835392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669-4D5B-9C30-579F01A7E3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825885760"/>
        <c:axId val="-825881392"/>
      </c:barChart>
      <c:catAx>
        <c:axId val="-8258857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-825881392"/>
        <c:crosses val="autoZero"/>
        <c:auto val="1"/>
        <c:lblAlgn val="ctr"/>
        <c:lblOffset val="100"/>
        <c:noMultiLvlLbl val="0"/>
      </c:catAx>
      <c:valAx>
        <c:axId val="-825881392"/>
        <c:scaling>
          <c:orientation val="minMax"/>
        </c:scaling>
        <c:delete val="0"/>
        <c:axPos val="l"/>
        <c:majorGridlines/>
        <c:numFmt formatCode="&quot;£&quot;#,##0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-8258857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6139135276562"/>
          <c:y val="0.0998308229442984"/>
          <c:w val="0.278756218572259"/>
          <c:h val="0.625794301555797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3448205312111"/>
          <c:y val="0.0361531942580306"/>
          <c:w val="0.759789711712789"/>
          <c:h val="0.634651820075719"/>
        </c:manualLayout>
      </c:layout>
      <c:lineChart>
        <c:grouping val="standard"/>
        <c:varyColors val="0"/>
        <c:ser>
          <c:idx val="0"/>
          <c:order val="0"/>
          <c:tx>
            <c:strRef>
              <c:f>'SMMT Data'!$I$7</c:f>
              <c:strCache>
                <c:ptCount val="1"/>
                <c:pt idx="0">
                  <c:v>% plug-in hybrids and battery electric vehicles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'SMMT Data'!$B$56:$B$67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'SMMT Data'!$I$56:$I$67</c:f>
              <c:numCache>
                <c:formatCode>0.00%</c:formatCode>
                <c:ptCount val="12"/>
                <c:pt idx="0">
                  <c:v>0.02237086446436</c:v>
                </c:pt>
                <c:pt idx="1">
                  <c:v>0.0256682404323586</c:v>
                </c:pt>
                <c:pt idx="2">
                  <c:v>0.0193383312884507</c:v>
                </c:pt>
                <c:pt idx="3">
                  <c:v>0.0213517607907416</c:v>
                </c:pt>
                <c:pt idx="4">
                  <c:v>0.0236877054712504</c:v>
                </c:pt>
                <c:pt idx="5">
                  <c:v>0.0211663182959525</c:v>
                </c:pt>
                <c:pt idx="6">
                  <c:v>0.0256682654995611</c:v>
                </c:pt>
                <c:pt idx="7">
                  <c:v>0.0437924664859084</c:v>
                </c:pt>
                <c:pt idx="8">
                  <c:v>0.0291153806936534</c:v>
                </c:pt>
                <c:pt idx="9">
                  <c:v>0.0438461162574781</c:v>
                </c:pt>
                <c:pt idx="10">
                  <c:v>0.0575529462843425</c:v>
                </c:pt>
                <c:pt idx="11">
                  <c:v>0.0632160379068035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5112-4310-ADB4-CFB2A0F07011}"/>
            </c:ext>
          </c:extLst>
        </c:ser>
        <c:ser>
          <c:idx val="1"/>
          <c:order val="1"/>
          <c:tx>
            <c:strRef>
              <c:f>'SMMT Data'!$L$7</c:f>
              <c:strCache>
                <c:ptCount val="1"/>
                <c:pt idx="0">
                  <c:v>% battery electric vehicles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'SMMT Data'!$B$56:$B$67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 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'SMMT Data'!$L$56:$L$67</c:f>
              <c:numCache>
                <c:formatCode>0.0%</c:formatCode>
                <c:ptCount val="12"/>
                <c:pt idx="0">
                  <c:v>0.00828504530690069</c:v>
                </c:pt>
                <c:pt idx="1">
                  <c:v>0.00891800558747819</c:v>
                </c:pt>
                <c:pt idx="2">
                  <c:v>0.00855139350382269</c:v>
                </c:pt>
                <c:pt idx="3">
                  <c:v>0.009418616202255</c:v>
                </c:pt>
                <c:pt idx="4">
                  <c:v>0.0108314645881866</c:v>
                </c:pt>
                <c:pt idx="5">
                  <c:v>0.0110150791554957</c:v>
                </c:pt>
                <c:pt idx="6">
                  <c:v>0.0144467486863701</c:v>
                </c:pt>
                <c:pt idx="7">
                  <c:v>0.0339947932982619</c:v>
                </c:pt>
                <c:pt idx="8">
                  <c:v>0.0224439556597865</c:v>
                </c:pt>
                <c:pt idx="9">
                  <c:v>0.0220731443410517</c:v>
                </c:pt>
                <c:pt idx="10">
                  <c:v>0.0297022749184337</c:v>
                </c:pt>
                <c:pt idx="11">
                  <c:v>0.0331483184225186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5112-4310-ADB4-CFB2A0F070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825768016"/>
        <c:axId val="-825763264"/>
      </c:lineChart>
      <c:catAx>
        <c:axId val="-825768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25763264"/>
        <c:crosses val="autoZero"/>
        <c:auto val="1"/>
        <c:lblAlgn val="ctr"/>
        <c:lblOffset val="100"/>
        <c:noMultiLvlLbl val="0"/>
      </c:catAx>
      <c:valAx>
        <c:axId val="-825763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2000" b="1" dirty="0"/>
                  <a:t>%</a:t>
                </a:r>
                <a:r>
                  <a:rPr lang="en-GB" sz="2000" b="1" baseline="0" dirty="0"/>
                  <a:t> new UK car sales</a:t>
                </a:r>
                <a:endParaRPr lang="en-GB" sz="2000" b="1" dirty="0"/>
              </a:p>
            </c:rich>
          </c:tx>
          <c:layout>
            <c:manualLayout>
              <c:xMode val="edge"/>
              <c:yMode val="edge"/>
              <c:x val="0.0291949996092008"/>
              <c:y val="0.033097316939714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25768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0"/>
          <c:y val="0.828521929058144"/>
          <c:w val="0.978329226110291"/>
          <c:h val="0.1714780709418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8D018-856B-6445-A9C5-053D54818AC1}" type="datetimeFigureOut">
              <a:rPr lang="en-US" smtClean="0"/>
              <a:t>2/8/20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F99E2-675F-2C42-9469-6B8B96FF0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06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5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29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88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52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Petrol</a:t>
            </a:r>
            <a:r>
              <a:rPr lang="en-GB" b="1" baseline="0" dirty="0"/>
              <a:t>/Diesel</a:t>
            </a:r>
            <a:endParaRPr lang="en-GB" b="1" dirty="0"/>
          </a:p>
          <a:p>
            <a:r>
              <a:rPr lang="en-GB" dirty="0"/>
              <a:t>Improvements (e.g. engines, making cars lighter, tyres) can be made </a:t>
            </a:r>
          </a:p>
          <a:p>
            <a:r>
              <a:rPr lang="en-GB" dirty="0"/>
              <a:t>Smaller cars are ~40% more efficient than larger cars</a:t>
            </a:r>
          </a:p>
          <a:p>
            <a:r>
              <a:rPr lang="en-GB" dirty="0"/>
              <a:t>Can switch to hybrids e.g. Toyota Prius</a:t>
            </a:r>
          </a:p>
          <a:p>
            <a:r>
              <a:rPr lang="en-GB" dirty="0"/>
              <a:t>Emissions reductions limited to ~50-55%</a:t>
            </a:r>
          </a:p>
          <a:p>
            <a:r>
              <a:rPr lang="en-GB" b="1" dirty="0"/>
              <a:t>Plug-in hybrid</a:t>
            </a:r>
          </a:p>
          <a:p>
            <a:r>
              <a:rPr lang="en-GB" dirty="0"/>
              <a:t>Have a small battery (~30 miles) &amp; run on petrol or diesel the rest of the time</a:t>
            </a:r>
          </a:p>
          <a:p>
            <a:r>
              <a:rPr lang="en-GB" dirty="0"/>
              <a:t>Average daily mileage can be done in electric mode</a:t>
            </a:r>
          </a:p>
          <a:p>
            <a:r>
              <a:rPr lang="en-GB" dirty="0"/>
              <a:t>Higher emissions if not charged regularly</a:t>
            </a:r>
          </a:p>
          <a:p>
            <a:pPr lvl="1"/>
            <a:r>
              <a:rPr lang="en-GB" dirty="0"/>
              <a:t>Some evidence that people are not charging them regularly</a:t>
            </a:r>
          </a:p>
          <a:p>
            <a:r>
              <a:rPr lang="en-GB" b="1" dirty="0"/>
              <a:t>Battery</a:t>
            </a:r>
          </a:p>
          <a:p>
            <a:r>
              <a:rPr lang="en-GB" b="0" dirty="0"/>
              <a:t>Even</a:t>
            </a:r>
            <a:r>
              <a:rPr lang="en-GB" b="0" baseline="0" dirty="0"/>
              <a:t> including manufacturing emissions and todays grid electricity  - can save 60-70% compared to a petrol/diesel car</a:t>
            </a:r>
          </a:p>
          <a:p>
            <a:r>
              <a:rPr lang="en-GB" b="0" baseline="0" dirty="0"/>
              <a:t>Talk about air quality from brakes and tyres</a:t>
            </a:r>
          </a:p>
          <a:p>
            <a:r>
              <a:rPr lang="en-GB" b="1" baseline="0" dirty="0"/>
              <a:t>Air quality</a:t>
            </a:r>
          </a:p>
          <a:p>
            <a:r>
              <a:rPr lang="en-GB" b="0" baseline="0" dirty="0"/>
              <a:t>Tailpipe emissions from petrol/diesel cars, hybrids and PHEVs when running in that mode</a:t>
            </a:r>
          </a:p>
          <a:p>
            <a:r>
              <a:rPr lang="en-GB" b="0" baseline="0" dirty="0"/>
              <a:t>Brake and tyre emissions from BEVs</a:t>
            </a:r>
            <a:endParaRPr lang="en-GB" b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2F6AE-CE5D-47C8-A101-BCCC2F01AC61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2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62781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2F6AE-CE5D-47C8-A101-BCCC2F01AC61}" type="slidenum">
              <a:rPr lang="en-GB" smtClean="0">
                <a:solidFill>
                  <a:prstClr val="black"/>
                </a:solidFill>
                <a:latin typeface="Calibri"/>
              </a:rPr>
              <a:pPr/>
              <a:t>3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9255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jp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4.pn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6.png"/></Relationships>
</file>

<file path=ppt/slideLayouts/_rels/slideLayout29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7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8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9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10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3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8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9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10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1.png"/></Relationships>
</file>

<file path=ppt/slideLayouts/_rels/slideLayout31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3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8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9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10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1.png"/></Relationships>
</file>

<file path=ppt/slideLayouts/_rels/slideLayout32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3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8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9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10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1.png"/></Relationships>
</file>

<file path=ppt/slideLayouts/_rels/slideLayout33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3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8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9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10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00192" y="4767263"/>
            <a:ext cx="2133600" cy="273844"/>
          </a:xfrm>
        </p:spPr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7892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9049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6851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ck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9F5B10BB-2279-444D-A69E-B8C415407EFF}"/>
              </a:ext>
            </a:extLst>
          </p:cNvPr>
          <p:cNvSpPr/>
          <p:nvPr userDrawn="1"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en-US" sz="1400">
              <a:solidFill>
                <a:srgbClr val="FFFFFF"/>
              </a:solidFill>
              <a:latin typeface="Jacobs Chrono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xmlns="" id="{197C72B8-85D1-40F1-943D-22DB1FC9F4C8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408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 Black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>
            <a:lvl1pPr marL="0" indent="-269993">
              <a:buFont typeface="+mj-lt"/>
              <a:buAutoNum type="arabicPeriod"/>
              <a:defRPr/>
            </a:lvl1pPr>
            <a:lvl2pPr marL="539987" indent="-269993">
              <a:buFont typeface="+mj-lt"/>
              <a:buAutoNum type="arabicPeriod"/>
              <a:defRPr/>
            </a:lvl2pPr>
            <a:lvl3pPr marL="809980" indent="-269993">
              <a:buFont typeface="+mj-lt"/>
              <a:buAutoNum type="arabicPeriod"/>
              <a:defRPr/>
            </a:lvl3pPr>
            <a:lvl4pPr marL="1079973" indent="-269993">
              <a:buFont typeface="+mj-lt"/>
              <a:buAutoNum type="arabicPeriod"/>
              <a:defRPr/>
            </a:lvl4pPr>
            <a:lvl5pPr marL="1349966" indent="-269993">
              <a:buFont typeface="+mj-lt"/>
              <a:buAutoNum type="arabicPeriod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0AEB58B-EBCB-4D36-8CF5-FCD945DA552F}"/>
              </a:ext>
            </a:extLst>
          </p:cNvPr>
          <p:cNvSpPr/>
          <p:nvPr userDrawn="1"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en-US" sz="1400">
              <a:solidFill>
                <a:srgbClr val="FFFFFF"/>
              </a:solidFill>
              <a:latin typeface="Jacobs Chrono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xmlns="" id="{611E7636-01DC-40CA-9BAD-ABDBEE6B7EF3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575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EED51E53-C704-4648-A432-C3D579C368E5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EADC94DF-CF22-48A4-BA0A-C4C38A013B84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5AE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52AFE780-91D7-411E-9616-15D5F7F95B48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18CE3C64-85E4-4847-9D32-67A911A0EBFE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8340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ur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B907F687-555F-42F3-931D-36B1D43F7B7A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4CA72A78-4C30-4C03-A06D-DA1FF4F7AC07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B555AB02-14EC-4DB4-A3C8-0D9A8157AFF4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D7A5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75C5320F-164D-4C85-8156-0F5DC144649D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39448BF6-A9B1-4435-9787-4CFEFE2B3C13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3208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B907F687-555F-42F3-931D-36B1D43F7B7A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1C240F09-DD7C-4C8C-8DAD-8BC809392125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D4A91B95-0BE4-4F1C-91A7-56D87D69E7D1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FF91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C7B9BDB8-BECF-451A-A4D3-80341F2150FB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553581BC-072A-4FF4-A41A-C4969ED95D61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5856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7755056D-1B7D-47BE-B9C1-919DD1AE7AEC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xmlns="" id="{9E34328E-B1C6-4BE7-A077-911C6B42267B}"/>
              </a:ext>
            </a:extLst>
          </p:cNvPr>
          <p:cNvGrpSpPr/>
          <p:nvPr userDrawn="1"/>
        </p:nvGrpSpPr>
        <p:grpSpPr>
          <a:xfrm>
            <a:off x="0" y="0"/>
            <a:ext cx="137160" cy="5144124"/>
            <a:chOff x="0" y="-2"/>
            <a:chExt cx="182880" cy="6923319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58E1AD2A-72E1-41C3-A8C7-1E05E5A1C80F}"/>
                </a:ext>
              </a:extLst>
            </p:cNvPr>
            <p:cNvSpPr/>
            <p:nvPr userDrawn="1"/>
          </p:nvSpPr>
          <p:spPr>
            <a:xfrm>
              <a:off x="0" y="6276204"/>
              <a:ext cx="182880" cy="647113"/>
            </a:xfrm>
            <a:prstGeom prst="rect">
              <a:avLst/>
            </a:prstGeom>
            <a:solidFill>
              <a:srgbClr val="FFDC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20137D73-4F1E-4A64-9A95-EC0B5FC68BC2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0444ABFA-4863-4BAD-83D2-E9328E5E3C37}"/>
                </a:ext>
              </a:extLst>
            </p:cNvPr>
            <p:cNvSpPr/>
            <p:nvPr userDrawn="1"/>
          </p:nvSpPr>
          <p:spPr>
            <a:xfrm>
              <a:off x="0" y="4573039"/>
              <a:ext cx="182880" cy="1709928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02132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A7D4838C-2ED6-416D-BA07-57109830E0FE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14466649-CD9C-476C-918B-BEB28E180304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AE9D4282-E4E1-4CDD-9678-C1191C5B3FE7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78F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BB522D8A-7AFE-42B3-8DA1-7172318C8885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A6AC92C7-D5B4-48F1-9A89-5250A640A3F4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2029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C62D149B-FB3E-4F3C-91FC-502E6E33681F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0B253A9E-4157-4649-9B03-BC26F137140A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FD63FB71-8D46-41BB-99AC-A9B032B64908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001E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413CB1E7-BEDB-4F9E-B40E-BE0317677C35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656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84128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ur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48F4A85-93A7-4E9A-B2AF-E4854A2ED6B1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1B3F44AD-7398-4AE5-BB40-4B9469CB3ADE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04A65855-B2BA-447C-8767-3120D35E2D4F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460F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23F468E7-8400-47A0-9794-F53ECD440439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71589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3942DA99-6BA4-4DA7-8651-80752B5462FE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9FC97499-E988-4B11-B114-5E15CA266BF8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4BB952E0-2CF7-48F8-8262-7CE47CD99877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690A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A3AC656F-3F0C-49A2-81C1-78C572069D73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19686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C35AFC50-E6B6-4E43-B4E7-F9E2A95E63EC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1A2B86E2-F045-4370-94FD-B80A57E52011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C6F66FD7-E36D-4A8C-9C0D-409917212467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A04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54169620-5373-445A-839E-0A597466E92E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00877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>
                <a:solidFill>
                  <a:srgbClr val="000000"/>
                </a:solidFill>
                <a:latin typeface="Jacobs Chronos"/>
              </a:rPr>
              <a:t>©Jacobs 2019</a:t>
            </a:r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F90E0E93-EEE6-4D51-9F5C-4F52ACDE3916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26A910FC-EEC9-4E32-9C79-04B4D2C5033B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7D262B7C-8609-4D89-A827-E2F2D0992C62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003C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A888E613-23F0-43B0-BB12-5224CC248F1C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05849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>
            <a:extLst>
              <a:ext uri="{FF2B5EF4-FFF2-40B4-BE49-F238E27FC236}">
                <a16:creationId xmlns:a16="http://schemas.microsoft.com/office/drawing/2014/main" xmlns="" id="{27D40AD0-5D9B-4347-8016-757E80747E76}"/>
              </a:ext>
            </a:extLst>
          </p:cNvPr>
          <p:cNvGrpSpPr/>
          <p:nvPr userDrawn="1"/>
        </p:nvGrpSpPr>
        <p:grpSpPr>
          <a:xfrm>
            <a:off x="1179010" y="0"/>
            <a:ext cx="7964990" cy="4058602"/>
            <a:chOff x="1572014" y="0"/>
            <a:chExt cx="10619986" cy="5411469"/>
          </a:xfrm>
        </p:grpSpPr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xmlns="" id="{245104B9-E223-42AF-9228-4D9DBA103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2014" y="1107030"/>
              <a:ext cx="10619986" cy="4304439"/>
            </a:xfrm>
            <a:prstGeom prst="rect">
              <a:avLst/>
            </a:prstGeom>
          </p:spPr>
        </p:pic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xmlns="" id="{ECA9C7F8-F075-46B3-BC20-F7BC754AB4B6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xmlns="" id="{27D2CEBA-062E-4A76-86B2-E30ADE7C31E0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63" name="Title 1">
            <a:extLst>
              <a:ext uri="{FF2B5EF4-FFF2-40B4-BE49-F238E27FC236}">
                <a16:creationId xmlns:a16="http://schemas.microsoft.com/office/drawing/2014/main" xmlns="" id="{A7F61A64-3CDE-4167-85CB-90C6332EF1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xmlns="" id="{9FD1511E-B62B-4097-A97D-8D9B2E4AD4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8004921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Pur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6AE504DC-7314-44CB-9C4D-D1417B013B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341" y="830275"/>
            <a:ext cx="7964519" cy="3228329"/>
          </a:xfrm>
          <a:prstGeom prst="rect">
            <a:avLst/>
          </a:prstGeom>
          <a:solidFill>
            <a:srgbClr val="6F006E"/>
          </a:solidFill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CE216235-861E-4CD0-BEC0-AF3D1B4E1DB6}"/>
              </a:ext>
            </a:extLst>
          </p:cNvPr>
          <p:cNvGrpSpPr/>
          <p:nvPr userDrawn="1"/>
        </p:nvGrpSpPr>
        <p:grpSpPr>
          <a:xfrm>
            <a:off x="1186339" y="0"/>
            <a:ext cx="7955280" cy="844684"/>
            <a:chOff x="1581785" y="0"/>
            <a:chExt cx="10607040" cy="112624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4C42AADD-502D-4152-8B36-EC246279832D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8FED9C33-1382-426F-943B-9CDA2DA2A262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6E2362A-61F6-4883-94BC-DEF42B3004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5003B944-E549-4D32-A21A-BCB050EFAE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37601815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CBD7953F-2CEC-49FD-9143-A18FFEBAE699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3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1F99D95C-68CF-4E22-948C-DFAD50B79D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3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C44AF1E9-C422-45F4-BA0F-E18879906F83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957EEAFE-09AD-44A7-A787-4D480FA4E3DD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A62AC4E7-EB97-4491-AA7E-434973D7217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ADB1696D-6D05-4956-B98D-EA41628191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29167896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Yel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6407A0F4-C136-4AFC-ACF9-D497162F1EA0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2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6F240012-04C1-4ACA-B25D-D08ADB1C508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2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3544F831-BECB-4384-B834-C4A1B5697076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700C554-EE42-4A2E-8CDA-CA681774E516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6013827B-CA75-4A46-B871-44D669F7544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84162D-55BE-425C-8D84-44A1BE9B67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615621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B834D91D-A186-4D05-BFD3-C949F892CB38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2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xmlns="" id="{CE63DA98-418A-4359-A075-3660B20FE90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2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9998795D-FDF1-49C0-9FBB-09DF165043AE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09D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2F85CA9B-4A79-492D-A389-B5AE05F56FFA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027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96B498E0-A08A-4E2A-ABD6-DC7D4712A7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22E0353E-389E-4662-B9AD-B4AE0DAB05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7843987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7CA640D0-5A86-41DF-87EE-1C11B56E8945}"/>
              </a:ext>
            </a:extLst>
          </p:cNvPr>
          <p:cNvGrpSpPr/>
          <p:nvPr userDrawn="1"/>
        </p:nvGrpSpPr>
        <p:grpSpPr>
          <a:xfrm>
            <a:off x="672086" y="-13785"/>
            <a:ext cx="8471917" cy="4455773"/>
            <a:chOff x="922993" y="0"/>
            <a:chExt cx="11277580" cy="59436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01DB3D08-8653-4A14-832E-60338C2C1FDF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b="1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DB7F6925-F518-413C-ACD4-367B26AB9910}"/>
                </a:ext>
              </a:extLst>
            </p:cNvPr>
            <p:cNvSpPr/>
            <p:nvPr userDrawn="1"/>
          </p:nvSpPr>
          <p:spPr>
            <a:xfrm>
              <a:off x="11246400" y="0"/>
              <a:ext cx="954173" cy="594360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b="1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D1277C04-264B-4396-96A1-BA96AA5E92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36" y="4649779"/>
            <a:ext cx="2518880" cy="281106"/>
          </a:xfrm>
          <a:prstGeom prst="rect">
            <a:avLst/>
          </a:prstGeom>
        </p:spPr>
      </p:pic>
      <p:sp>
        <p:nvSpPr>
          <p:cNvPr id="7" name="L-Shape 6">
            <a:extLst>
              <a:ext uri="{FF2B5EF4-FFF2-40B4-BE49-F238E27FC236}">
                <a16:creationId xmlns:a16="http://schemas.microsoft.com/office/drawing/2014/main" xmlns="" id="{F4818BB2-38C0-4C1E-9429-8D2D2595EE27}"/>
              </a:ext>
            </a:extLst>
          </p:cNvPr>
          <p:cNvSpPr/>
          <p:nvPr userDrawn="1"/>
        </p:nvSpPr>
        <p:spPr>
          <a:xfrm rot="10800000">
            <a:off x="6445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5969D603-828E-4E32-839B-1733F21141C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991913DD-454B-4F48-A6C1-484C008FA7DF}"/>
              </a:ext>
            </a:extLst>
          </p:cNvPr>
          <p:cNvSpPr/>
          <p:nvPr userDrawn="1"/>
        </p:nvSpPr>
        <p:spPr>
          <a:xfrm>
            <a:off x="0" y="-13317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001E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xmlns="" id="{29F42CFE-30EE-4D81-9451-65225B0CEC50}"/>
              </a:ext>
            </a:extLst>
          </p:cNvPr>
          <p:cNvSpPr/>
          <p:nvPr userDrawn="1"/>
        </p:nvSpPr>
        <p:spPr>
          <a:xfrm rot="10800000">
            <a:off x="-1" y="4443516"/>
            <a:ext cx="685800" cy="699984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EC1BDF4D-D449-4B3A-A181-D7EBF1520D39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3" name="Picture 12">
              <a:hlinkClick r:id="rId3"/>
              <a:extLst>
                <a:ext uri="{FF2B5EF4-FFF2-40B4-BE49-F238E27FC236}">
                  <a16:creationId xmlns:a16="http://schemas.microsoft.com/office/drawing/2014/main" xmlns="" id="{49B85F58-257E-4931-A286-13CDCADD8A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14" name="Picture 13">
              <a:hlinkClick r:id="rId5"/>
              <a:extLst>
                <a:ext uri="{FF2B5EF4-FFF2-40B4-BE49-F238E27FC236}">
                  <a16:creationId xmlns:a16="http://schemas.microsoft.com/office/drawing/2014/main" xmlns="" id="{6470EE4C-2AFF-4D3C-8837-250DCE835A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15" name="Picture 14">
              <a:hlinkClick r:id="rId7"/>
              <a:extLst>
                <a:ext uri="{FF2B5EF4-FFF2-40B4-BE49-F238E27FC236}">
                  <a16:creationId xmlns:a16="http://schemas.microsoft.com/office/drawing/2014/main" xmlns="" id="{7ABC6DFE-B958-42F6-A196-6D5FF76422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16" name="Picture 15">
              <a:hlinkClick r:id="rId9"/>
              <a:extLst>
                <a:ext uri="{FF2B5EF4-FFF2-40B4-BE49-F238E27FC236}">
                  <a16:creationId xmlns:a16="http://schemas.microsoft.com/office/drawing/2014/main" xmlns="" id="{085ADA76-04DA-4FBF-95BC-11625BA056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17" name="Picture 16">
              <a:hlinkClick r:id="rId11"/>
              <a:extLst>
                <a:ext uri="{FF2B5EF4-FFF2-40B4-BE49-F238E27FC236}">
                  <a16:creationId xmlns:a16="http://schemas.microsoft.com/office/drawing/2014/main" xmlns="" id="{4B4A28F8-8A85-44D4-A8C0-49A04723DF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B6EF7C89-4AF9-4037-99A4-D5925EDFDC2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984" y="4626253"/>
            <a:ext cx="2518875" cy="281106"/>
          </a:xfrm>
          <a:prstGeom prst="rect">
            <a:avLst/>
          </a:prstGeom>
        </p:spPr>
      </p:pic>
      <p:sp>
        <p:nvSpPr>
          <p:cNvPr id="23" name="Text Placeholder 22">
            <a:extLst>
              <a:ext uri="{FF2B5EF4-FFF2-40B4-BE49-F238E27FC236}">
                <a16:creationId xmlns:a16="http://schemas.microsoft.com/office/drawing/2014/main" xmlns="" id="{79055058-5432-4171-9ED6-8C9D048DB0FD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25435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34872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Pur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413690EB-DB6B-4A4C-BBFC-F96B509DF4D8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460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497DFB3E-CCDD-42C2-8947-D4DB09500896}"/>
              </a:ext>
            </a:extLst>
          </p:cNvPr>
          <p:cNvGrpSpPr/>
          <p:nvPr userDrawn="1"/>
        </p:nvGrpSpPr>
        <p:grpSpPr>
          <a:xfrm>
            <a:off x="685803" y="3"/>
            <a:ext cx="8458199" cy="4457699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1E6A1C5B-AB17-4B26-A73F-A3EC00F871A5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399412C3-1AE2-4363-9FA9-BD085274D3E6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6E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CF888F2-E176-4A64-9F96-68EA2FA30E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145770B2-1A04-48B5-B7E8-57E319F76EC7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7441B77A-1A48-4BA2-8129-F0A8914DA2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xmlns="" id="{9E40AFA9-2B4F-4A46-80F0-6C9EA73C6D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9C96F09B-1F32-4067-B80B-4684EDE36A9E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8" name="Picture 17">
              <a:hlinkClick r:id="rId3"/>
              <a:extLst>
                <a:ext uri="{FF2B5EF4-FFF2-40B4-BE49-F238E27FC236}">
                  <a16:creationId xmlns:a16="http://schemas.microsoft.com/office/drawing/2014/main" xmlns="" id="{669413BB-12F1-45E7-89FB-E41C67B3F2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0CA1D6FB-E247-4A91-BE7E-210D98E81B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BBB69E18-16F2-4155-BFF8-90D024410F1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68956B1A-C302-463F-AE22-9CD6168C174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101FD6C9-2D9A-41C8-8E3E-5462433E319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47025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354D582E-9525-4F01-8272-ED2271BD208D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690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7673513D-D459-4A26-A468-AB830834F0DA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54AA3FD8-E160-4267-A6CF-B5C39BC8184E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51B6231B-F2C5-45A8-84E7-8D10013D6091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3007B45-E4E3-4B47-AF19-2B718561CF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70F32F28-55D2-4C6E-8196-5F4902F936A1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322109E5-31C3-4DF7-B7D3-A9D2750477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:a16="http://schemas.microsoft.com/office/drawing/2014/main" xmlns="" id="{B7664C22-1578-41A1-AE8B-54B8E10D5A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B26140CF-DC17-4C8C-9613-F6EA622E2EE1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8" name="Picture 17">
              <a:hlinkClick r:id="rId3"/>
              <a:extLst>
                <a:ext uri="{FF2B5EF4-FFF2-40B4-BE49-F238E27FC236}">
                  <a16:creationId xmlns:a16="http://schemas.microsoft.com/office/drawing/2014/main" xmlns="" id="{A8DE5515-02CC-4B22-8288-37DA506F53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CC87987D-06AC-4139-AFD5-FFDEE23EB16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2E39AB28-E36E-4848-9915-D9EC54C4A6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EF2566AC-457C-47FC-B98B-399CB928D7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14D32DF8-E0A0-42B3-8212-CC66345E83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048355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Yel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C66AA33D-C4BB-4A89-8BAF-869688A033A7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A0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99C5D12E-DB67-4958-8D99-A3B81751DFE3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77599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49AD4268-440C-442E-85CA-F84338F78239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B5C07D76-D2DD-4B5E-AA3D-4F0D1B92600F}"/>
                </a:ext>
              </a:extLst>
            </p:cNvPr>
            <p:cNvSpPr/>
            <p:nvPr userDrawn="1"/>
          </p:nvSpPr>
          <p:spPr>
            <a:xfrm>
              <a:off x="11246400" y="0"/>
              <a:ext cx="954192" cy="594360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0F0C7EC-4198-42B3-87B0-4010357DFA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85A3F116-CE8A-4091-B050-6E29E36E1903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432F9285-DB4B-4410-B576-0FCBE590F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xmlns="" id="{A70E7D44-B911-4FA0-9BB8-9D8E54408AF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12C11AF5-FE73-497F-836F-C894AEFF5F39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9" name="Picture 18">
              <a:hlinkClick r:id="rId3"/>
              <a:extLst>
                <a:ext uri="{FF2B5EF4-FFF2-40B4-BE49-F238E27FC236}">
                  <a16:creationId xmlns:a16="http://schemas.microsoft.com/office/drawing/2014/main" xmlns="" id="{1ACAB1A4-7FC3-4BCB-84EB-7796CAECF6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1DC4B5B5-BC11-4D71-9E17-495F3B42506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99FCB893-18C3-498D-AB19-425857B091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8E1273C0-53AE-40A9-9B1A-2F1BF4EBD1E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4C05C6EA-029A-4D4E-9AE5-5F7BCFC652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39415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:a16="http://schemas.microsoft.com/office/drawing/2014/main" xmlns="" id="{FD3F75BC-4A92-41D5-A8DA-D3E84975C934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003C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4FA705DD-56ED-4F54-AA91-35E616D4BC13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CA983449-2E0B-43CA-9BC5-182C2EF5B47E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F53DDF91-51BF-4D32-98B7-15240757038B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BF651FB-2EEE-4CEC-AB1F-9990F441AE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:a16="http://schemas.microsoft.com/office/drawing/2014/main" xmlns="" id="{2A89CD49-FA2A-4E24-964A-A7AC94506A47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DA80CB3F-B139-4AA5-868D-E62A3A2A823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:a16="http://schemas.microsoft.com/office/drawing/2014/main" xmlns="" id="{19715368-2B09-42B3-B040-029DBA29CDA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01EDC421-108E-4B62-8C43-E5D1190D267C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9" name="Picture 18">
              <a:hlinkClick r:id="rId3"/>
              <a:extLst>
                <a:ext uri="{FF2B5EF4-FFF2-40B4-BE49-F238E27FC236}">
                  <a16:creationId xmlns:a16="http://schemas.microsoft.com/office/drawing/2014/main" xmlns="" id="{B341D8EE-A808-4BD8-9630-3245EFD5EA1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:a16="http://schemas.microsoft.com/office/drawing/2014/main" xmlns="" id="{A79C7CD1-7957-4418-8E75-AAEDC511CB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:a16="http://schemas.microsoft.com/office/drawing/2014/main" xmlns="" id="{E3765027-D74F-42AC-9D81-44A69DB1AE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:a16="http://schemas.microsoft.com/office/drawing/2014/main" xmlns="" id="{14567F00-7898-4CF9-B03A-7F65CA6617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:a16="http://schemas.microsoft.com/office/drawing/2014/main" xmlns="" id="{957700C5-8F61-4A9E-8B20-7F02870317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12385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03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114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3796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116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32029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4852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theme" Target="../theme/theme3.xml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E77647A1-46B3-4E57-B95B-49A623882F9E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08/02/2020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BCF64411-6CB5-43CE-9E22-66B9BD54A0C5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914400"/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813268"/>
            <a:ext cx="1368659" cy="206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3086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xmlns="" id="{4A1A0ABA-277A-494D-AFC5-4231A957C667}"/>
              </a:ext>
            </a:extLst>
          </p:cNvPr>
          <p:cNvSpPr>
            <a:spLocks noGrp="1"/>
          </p:cNvSpPr>
          <p:nvPr>
            <p:ph type="title"/>
          </p:nvPr>
        </p:nvSpPr>
        <p:spPr bwMode="white">
          <a:xfrm>
            <a:off x="240030" y="365096"/>
            <a:ext cx="8641080" cy="4800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Slide title, 28pt bold</a:t>
            </a:r>
            <a:endParaRPr lang="en-AU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xmlns="" id="{B30F616C-87D7-4D71-A540-D0E1DC2FB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0029" y="1038688"/>
            <a:ext cx="8641080" cy="3556172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xmlns="" id="{45CAD75A-537E-4B12-960F-4DC7FBD90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60869" y="4732020"/>
            <a:ext cx="1920240" cy="20574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pPr defTabSz="685783"/>
            <a:r>
              <a:rPr lang="en-AU" dirty="0">
                <a:solidFill>
                  <a:srgbClr val="000000"/>
                </a:solidFill>
                <a:latin typeface="Jacobs Chronos"/>
              </a:rPr>
              <a:t>©Jacobs 2020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xmlns="" id="{D013D39C-859A-4492-96A6-21F28975B4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40031" y="4732020"/>
            <a:ext cx="586256" cy="20574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 b="1">
                <a:solidFill>
                  <a:schemeClr val="tx1"/>
                </a:solidFill>
                <a:latin typeface="+mj-lt"/>
                <a:cs typeface="JacobsChronos" pitchFamily="34" charset="0"/>
              </a:defRPr>
            </a:lvl1pPr>
          </a:lstStyle>
          <a:p>
            <a:pPr defTabSz="685783"/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 defTabSz="685783"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</p:spTree>
    <p:extLst>
      <p:ext uri="{BB962C8B-B14F-4D97-AF65-F5344CB8AC3E}">
        <p14:creationId xmlns:p14="http://schemas.microsoft.com/office/powerpoint/2010/main" val="405893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hf hd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Jacobs Chronos" panose="010B0603030503030204" pitchFamily="34" charset="0"/>
          <a:ea typeface="+mj-ea"/>
          <a:cs typeface="Jacobs Chronos" panose="010B0603030503030204" pitchFamily="34" charset="0"/>
        </a:defRPr>
      </a:lvl1pPr>
    </p:titleStyle>
    <p:bodyStyle>
      <a:lvl1pPr marL="202495" indent="-202495" algn="l" defTabSz="685783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1pPr>
      <a:lvl2pPr marL="404990" indent="-202495" algn="l" defTabSz="685783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7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2pPr>
      <a:lvl3pPr marL="607485" indent="-202495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3pPr>
      <a:lvl4pPr marL="809980" indent="-202495" algn="l" defTabSz="685783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4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4pPr>
      <a:lvl5pPr marL="1012475" indent="-202495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3679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</p:sldLayoutIdLst>
  <p:hf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Jacobs Chronos" panose="010B0603030503030204" pitchFamily="34" charset="0"/>
          <a:ea typeface="+mj-ea"/>
          <a:cs typeface="Jacobs Chronos" panose="010B0603030503030204" pitchFamily="34" charset="0"/>
        </a:defRPr>
      </a:lvl1pPr>
    </p:titleStyle>
    <p:bodyStyle>
      <a:lvl1pPr marL="171442" indent="-202490" algn="l" defTabSz="685766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1pPr>
      <a:lvl2pPr marL="431979" indent="-202490" algn="l" defTabSz="685766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7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2pPr>
      <a:lvl3pPr marL="647968" indent="-202490" algn="l" defTabSz="685766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3pPr>
      <a:lvl4pPr marL="863957" indent="-202490" algn="l" defTabSz="685766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4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4pPr>
      <a:lvl5pPr marL="1079946" indent="-202490" algn="l" defTabSz="685766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4" Type="http://schemas.openxmlformats.org/officeDocument/2006/relationships/image" Target="../media/image15.jpeg"/><Relationship Id="rId5" Type="http://schemas.openxmlformats.org/officeDocument/2006/relationships/image" Target="../media/image16.jpeg"/><Relationship Id="rId6" Type="http://schemas.openxmlformats.org/officeDocument/2006/relationships/image" Target="../media/image17.jpeg"/><Relationship Id="rId7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Relationship Id="rId3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Relationship Id="rId3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How to reduce emissions from cars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Ellie Davies</a:t>
            </a:r>
          </a:p>
          <a:p>
            <a:r>
              <a:rPr lang="en-GB" dirty="0"/>
              <a:t>Committee on Climate Change</a:t>
            </a:r>
          </a:p>
        </p:txBody>
      </p:sp>
    </p:spTree>
    <p:extLst>
      <p:ext uri="{BB962C8B-B14F-4D97-AF65-F5344CB8AC3E}">
        <p14:creationId xmlns:p14="http://schemas.microsoft.com/office/powerpoint/2010/main" val="390698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0933"/>
            <a:ext cx="1279869" cy="92065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03648" y="205979"/>
            <a:ext cx="7596336" cy="857250"/>
          </a:xfrm>
        </p:spPr>
        <p:txBody>
          <a:bodyPr>
            <a:noAutofit/>
          </a:bodyPr>
          <a:lstStyle/>
          <a:p>
            <a:pPr algn="l"/>
            <a:r>
              <a:rPr lang="en-GB" sz="4000" dirty="0"/>
              <a:t>Car technology options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315813"/>
              </p:ext>
            </p:extLst>
          </p:nvPr>
        </p:nvGraphicFramePr>
        <p:xfrm>
          <a:off x="35494" y="1203599"/>
          <a:ext cx="9108504" cy="34884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80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80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80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80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180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51808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745225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Petrol or</a:t>
                      </a:r>
                      <a:r>
                        <a:rPr lang="en-GB" sz="2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diesel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Hybrid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Plug-in</a:t>
                      </a:r>
                      <a:r>
                        <a:rPr lang="en-GB" sz="2400" baseline="0" dirty="0">
                          <a:solidFill>
                            <a:schemeClr val="tx1"/>
                          </a:solidFill>
                        </a:rPr>
                        <a:t> hybrid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Fully electric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Hydrogen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45225">
                <a:tc>
                  <a:txBody>
                    <a:bodyPr/>
                    <a:lstStyle/>
                    <a:p>
                      <a:r>
                        <a:rPr lang="en-GB" sz="2400" dirty="0"/>
                        <a:t>Refuelling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        </a:t>
                      </a:r>
                    </a:p>
                    <a:p>
                      <a:r>
                        <a:rPr lang="en-GB" dirty="0"/>
                        <a:t>            +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49908">
                <a:tc>
                  <a:txBody>
                    <a:bodyPr/>
                    <a:lstStyle/>
                    <a:p>
                      <a:endParaRPr lang="en-GB" sz="2400" dirty="0"/>
                    </a:p>
                    <a:p>
                      <a:r>
                        <a:rPr lang="en-GB" sz="2400" dirty="0"/>
                        <a:t>Overall %</a:t>
                      </a:r>
                    </a:p>
                    <a:p>
                      <a:r>
                        <a:rPr lang="en-GB" sz="2400" dirty="0"/>
                        <a:t>emissions reductions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Can be improved, Can use</a:t>
                      </a:r>
                      <a:r>
                        <a:rPr lang="en-GB" sz="2400" baseline="0" dirty="0"/>
                        <a:t> limited biofuels</a:t>
                      </a:r>
                      <a:endParaRPr lang="en-GB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067694"/>
            <a:ext cx="676752" cy="67675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067694"/>
            <a:ext cx="676752" cy="67675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730" y="2048620"/>
            <a:ext cx="706690" cy="70669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244" y="2070179"/>
            <a:ext cx="676751" cy="67675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2067695"/>
            <a:ext cx="676751" cy="67675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03286" y="2048620"/>
            <a:ext cx="573170" cy="658230"/>
          </a:xfrm>
          <a:prstGeom prst="rect">
            <a:avLst/>
          </a:prstGeom>
        </p:spPr>
      </p:pic>
      <p:sp>
        <p:nvSpPr>
          <p:cNvPr id="18" name="Down Arrow 17"/>
          <p:cNvSpPr/>
          <p:nvPr/>
        </p:nvSpPr>
        <p:spPr>
          <a:xfrm>
            <a:off x="3148016" y="2890074"/>
            <a:ext cx="1368152" cy="905812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GB" dirty="0">
                <a:solidFill>
                  <a:prstClr val="white"/>
                </a:solidFill>
                <a:latin typeface="Calibri"/>
              </a:rPr>
              <a:t>50-55%</a:t>
            </a:r>
          </a:p>
        </p:txBody>
      </p:sp>
      <p:sp>
        <p:nvSpPr>
          <p:cNvPr id="19" name="Down Arrow 18"/>
          <p:cNvSpPr/>
          <p:nvPr/>
        </p:nvSpPr>
        <p:spPr>
          <a:xfrm>
            <a:off x="4664244" y="2884816"/>
            <a:ext cx="1368152" cy="1271110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GB" dirty="0">
                <a:solidFill>
                  <a:prstClr val="white"/>
                </a:solidFill>
                <a:latin typeface="Calibri"/>
              </a:rPr>
              <a:t>70-80%</a:t>
            </a:r>
          </a:p>
        </p:txBody>
      </p:sp>
      <p:sp>
        <p:nvSpPr>
          <p:cNvPr id="20" name="Down Arrow 19"/>
          <p:cNvSpPr/>
          <p:nvPr/>
        </p:nvSpPr>
        <p:spPr>
          <a:xfrm>
            <a:off x="7662235" y="2894765"/>
            <a:ext cx="1368152" cy="162692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GB" dirty="0">
                <a:solidFill>
                  <a:prstClr val="white"/>
                </a:solidFill>
                <a:latin typeface="Calibri"/>
              </a:rPr>
              <a:t>100%</a:t>
            </a:r>
          </a:p>
        </p:txBody>
      </p:sp>
      <p:sp>
        <p:nvSpPr>
          <p:cNvPr id="21" name="Down Arrow 20"/>
          <p:cNvSpPr/>
          <p:nvPr/>
        </p:nvSpPr>
        <p:spPr>
          <a:xfrm>
            <a:off x="6180472" y="2890570"/>
            <a:ext cx="1368152" cy="1631121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en-GB" dirty="0">
                <a:solidFill>
                  <a:prstClr val="white"/>
                </a:solidFill>
                <a:latin typeface="Calibri"/>
              </a:rPr>
              <a:t>100%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-114121" y="4692024"/>
            <a:ext cx="8460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GB" sz="2400" dirty="0">
                <a:solidFill>
                  <a:prstClr val="black"/>
                </a:solidFill>
                <a:latin typeface="Calibri"/>
              </a:rPr>
              <a:t>Diesel can mean</a:t>
            </a:r>
            <a:r>
              <a:rPr lang="en-GB" sz="2400" dirty="0">
                <a:solidFill>
                  <a:prstClr val="black"/>
                </a:solidFill>
                <a:latin typeface="Calibri"/>
                <a:sym typeface="Wingdings" panose="05000000000000000000" pitchFamily="2" charset="2"/>
              </a:rPr>
              <a:t> </a:t>
            </a:r>
            <a:r>
              <a:rPr lang="en-GB" sz="2400" dirty="0">
                <a:solidFill>
                  <a:prstClr val="black"/>
                </a:solidFill>
                <a:latin typeface="Calibri"/>
              </a:rPr>
              <a:t>bad air quality. Tyre &amp; brake wear still issues.</a:t>
            </a:r>
          </a:p>
        </p:txBody>
      </p:sp>
    </p:spTree>
    <p:extLst>
      <p:ext uri="{BB962C8B-B14F-4D97-AF65-F5344CB8AC3E}">
        <p14:creationId xmlns:p14="http://schemas.microsoft.com/office/powerpoint/2010/main" val="1222722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356394"/>
              </p:ext>
            </p:extLst>
          </p:nvPr>
        </p:nvGraphicFramePr>
        <p:xfrm>
          <a:off x="3491880" y="915567"/>
          <a:ext cx="5524379" cy="4339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0933"/>
            <a:ext cx="1279869" cy="92065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03648" y="205979"/>
            <a:ext cx="7596336" cy="857250"/>
          </a:xfrm>
        </p:spPr>
        <p:txBody>
          <a:bodyPr>
            <a:noAutofit/>
          </a:bodyPr>
          <a:lstStyle/>
          <a:p>
            <a:pPr algn="l"/>
            <a:r>
              <a:rPr lang="en-GB" sz="4000" dirty="0"/>
              <a:t>Relative costs of cars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1195" y="1378570"/>
            <a:ext cx="3576710" cy="3394472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Electric cars are more expensive than petrol and diesel vehicles but prices falling</a:t>
            </a:r>
          </a:p>
          <a:p>
            <a:r>
              <a:rPr lang="en-GB" sz="2400" dirty="0"/>
              <a:t>Running costs much lower than petrol and diesel</a:t>
            </a:r>
          </a:p>
          <a:p>
            <a:r>
              <a:rPr lang="en-GB" sz="2400" dirty="0"/>
              <a:t>By 2030, fully electric cars will be cheaper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4572000" y="759234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GB" sz="2400" b="1" dirty="0">
                <a:solidFill>
                  <a:prstClr val="black"/>
                </a:solidFill>
                <a:latin typeface="Calibri"/>
              </a:rPr>
              <a:t>Medium size car in 2030</a:t>
            </a:r>
          </a:p>
        </p:txBody>
      </p:sp>
    </p:spTree>
    <p:extLst>
      <p:ext uri="{BB962C8B-B14F-4D97-AF65-F5344CB8AC3E}">
        <p14:creationId xmlns:p14="http://schemas.microsoft.com/office/powerpoint/2010/main" val="2755819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0933"/>
            <a:ext cx="1279869" cy="92065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03648" y="205979"/>
            <a:ext cx="7740352" cy="857250"/>
          </a:xfrm>
        </p:spPr>
        <p:txBody>
          <a:bodyPr>
            <a:noAutofit/>
          </a:bodyPr>
          <a:lstStyle/>
          <a:p>
            <a:pPr algn="l"/>
            <a:r>
              <a:rPr lang="en-GB" sz="4000" dirty="0"/>
              <a:t>Recharging fully electric vehicles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200151"/>
            <a:ext cx="4392488" cy="3394472"/>
          </a:xfrm>
        </p:spPr>
        <p:txBody>
          <a:bodyPr>
            <a:noAutofit/>
          </a:bodyPr>
          <a:lstStyle/>
          <a:p>
            <a:r>
              <a:rPr lang="en-GB" sz="2400" dirty="0"/>
              <a:t>Most new models out this year have 150+ miles range before needing recharging.</a:t>
            </a:r>
          </a:p>
          <a:p>
            <a:r>
              <a:rPr lang="en-GB" sz="2400" dirty="0"/>
              <a:t>Can be refuelled when parked overnight</a:t>
            </a:r>
          </a:p>
          <a:p>
            <a:r>
              <a:rPr lang="en-GB" sz="2400" dirty="0"/>
              <a:t>Newest type of chargers can give ~100 miles in 10-15 minutes for longer journeys (e.g. at motorway service stations). 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032" y="843558"/>
            <a:ext cx="3868001" cy="390701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860032" y="4363790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GB" sz="2400" dirty="0">
                <a:solidFill>
                  <a:prstClr val="black"/>
                </a:solidFill>
                <a:latin typeface="Calibri"/>
              </a:rPr>
              <a:t>Zap-map.com</a:t>
            </a:r>
          </a:p>
        </p:txBody>
      </p:sp>
    </p:spTree>
    <p:extLst>
      <p:ext uri="{BB962C8B-B14F-4D97-AF65-F5344CB8AC3E}">
        <p14:creationId xmlns:p14="http://schemas.microsoft.com/office/powerpoint/2010/main" val="28711807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0933"/>
            <a:ext cx="1279869" cy="92065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03648" y="205979"/>
            <a:ext cx="7596336" cy="857250"/>
          </a:xfrm>
        </p:spPr>
        <p:txBody>
          <a:bodyPr>
            <a:noAutofit/>
          </a:bodyPr>
          <a:lstStyle/>
          <a:p>
            <a:pPr algn="l"/>
            <a:r>
              <a:rPr lang="en-GB" sz="4000" dirty="0"/>
              <a:t>Sales of zero emission vehicles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03598"/>
            <a:ext cx="3923928" cy="3888432"/>
          </a:xfrm>
        </p:spPr>
        <p:txBody>
          <a:bodyPr>
            <a:noAutofit/>
          </a:bodyPr>
          <a:lstStyle/>
          <a:p>
            <a:r>
              <a:rPr lang="en-GB" sz="2400" dirty="0"/>
              <a:t>Norway - March and September 2019:</a:t>
            </a:r>
          </a:p>
          <a:p>
            <a:pPr lvl="1"/>
            <a:r>
              <a:rPr lang="en-GB" sz="2400" dirty="0"/>
              <a:t>Battery electric more than 50% new car sales</a:t>
            </a:r>
          </a:p>
          <a:p>
            <a:r>
              <a:rPr lang="en-GB" sz="2400" dirty="0"/>
              <a:t>Manufacturers bringing out electric vehicles in 2020:</a:t>
            </a:r>
          </a:p>
          <a:p>
            <a:pPr lvl="1"/>
            <a:r>
              <a:rPr lang="en-GB" sz="2400" dirty="0"/>
              <a:t>Vauxhall, Skoda, Kia, Mini, Peugeot, Honda, Volkswagen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6869896"/>
              </p:ext>
            </p:extLst>
          </p:nvPr>
        </p:nvGraphicFramePr>
        <p:xfrm>
          <a:off x="3779912" y="997066"/>
          <a:ext cx="5220072" cy="4155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436096" y="113159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GB" sz="2400" b="1" dirty="0">
                <a:solidFill>
                  <a:prstClr val="black"/>
                </a:solidFill>
                <a:latin typeface="Calibri"/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3645290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0933"/>
            <a:ext cx="1279869" cy="92065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403648" y="205979"/>
            <a:ext cx="7596336" cy="857250"/>
          </a:xfrm>
        </p:spPr>
        <p:txBody>
          <a:bodyPr>
            <a:noAutofit/>
          </a:bodyPr>
          <a:lstStyle/>
          <a:p>
            <a:pPr algn="l"/>
            <a:r>
              <a:rPr lang="en-GB" sz="4000" dirty="0"/>
              <a:t>Ridesharing and driverless cars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603847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Over a third of cars are over 10 years old</a:t>
            </a:r>
          </a:p>
          <a:p>
            <a:pPr lvl="1"/>
            <a:r>
              <a:rPr lang="en-GB" dirty="0"/>
              <a:t>Switching to new types of cars must happen soon.</a:t>
            </a:r>
          </a:p>
          <a:p>
            <a:r>
              <a:rPr lang="en-GB" dirty="0"/>
              <a:t>Ridesharing can reduce number of journeys taken  </a:t>
            </a:r>
            <a:r>
              <a:rPr lang="en-GB" dirty="0">
                <a:sym typeface="Wingdings" panose="05000000000000000000" pitchFamily="2" charset="2"/>
              </a:rPr>
              <a:t> reducing emissions. </a:t>
            </a:r>
            <a:endParaRPr lang="en-GB" dirty="0"/>
          </a:p>
          <a:p>
            <a:r>
              <a:rPr lang="en-GB" dirty="0"/>
              <a:t>Driverless cars could help people share vehicles – but not available for ~10 years</a:t>
            </a:r>
          </a:p>
          <a:p>
            <a:pPr lvl="1"/>
            <a:r>
              <a:rPr lang="en-GB" sz="2600" dirty="0"/>
              <a:t>Need to have reduced emissions from new cars significantly before then.</a:t>
            </a:r>
          </a:p>
        </p:txBody>
      </p:sp>
    </p:spTree>
    <p:extLst>
      <p:ext uri="{BB962C8B-B14F-4D97-AF65-F5344CB8AC3E}">
        <p14:creationId xmlns:p14="http://schemas.microsoft.com/office/powerpoint/2010/main" val="2800813136"/>
      </p:ext>
    </p:extLst>
  </p:cSld>
  <p:clrMapOvr>
    <a:masterClrMapping/>
  </p:clrMapOvr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Jacobs Primary">
      <a:dk1>
        <a:srgbClr val="000000"/>
      </a:dk1>
      <a:lt1>
        <a:srgbClr val="FFFFFF"/>
      </a:lt1>
      <a:dk2>
        <a:srgbClr val="333333"/>
      </a:dk2>
      <a:lt2>
        <a:srgbClr val="E5E5E5"/>
      </a:lt2>
      <a:accent1>
        <a:srgbClr val="2314DC"/>
      </a:accent1>
      <a:accent2>
        <a:srgbClr val="6F006E"/>
      </a:accent2>
      <a:accent3>
        <a:srgbClr val="D72850"/>
      </a:accent3>
      <a:accent4>
        <a:srgbClr val="FFA014"/>
      </a:accent4>
      <a:accent5>
        <a:srgbClr val="007D55"/>
      </a:accent5>
      <a:accent6>
        <a:srgbClr val="C8C8C8"/>
      </a:accent6>
      <a:hlink>
        <a:srgbClr val="2314DC"/>
      </a:hlink>
      <a:folHlink>
        <a:srgbClr val="FF8714"/>
      </a:folHlink>
    </a:clrScheme>
    <a:fontScheme name="Custom 1">
      <a:majorFont>
        <a:latin typeface="Jacobs Chronos"/>
        <a:ea typeface=""/>
        <a:cs typeface=""/>
      </a:majorFont>
      <a:minorFont>
        <a:latin typeface="Jacobs Chron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acobs PowerPoint 16x9_Master Template.potx" id="{109E9AB7-6D08-4F36-9881-F78080469B2A}" vid="{6EBEA7BE-A311-4E9D-8854-0352DB49545F}"/>
    </a:ext>
  </a:extLst>
</a:theme>
</file>

<file path=ppt/theme/theme3.xml><?xml version="1.0" encoding="utf-8"?>
<a:theme xmlns:a="http://schemas.openxmlformats.org/drawingml/2006/main" name="3_Map">
  <a:themeElements>
    <a:clrScheme name="Jacobs Primary">
      <a:dk1>
        <a:srgbClr val="000000"/>
      </a:dk1>
      <a:lt1>
        <a:srgbClr val="FFFFFF"/>
      </a:lt1>
      <a:dk2>
        <a:srgbClr val="333333"/>
      </a:dk2>
      <a:lt2>
        <a:srgbClr val="E5E5E5"/>
      </a:lt2>
      <a:accent1>
        <a:srgbClr val="2314DC"/>
      </a:accent1>
      <a:accent2>
        <a:srgbClr val="6F006E"/>
      </a:accent2>
      <a:accent3>
        <a:srgbClr val="D72850"/>
      </a:accent3>
      <a:accent4>
        <a:srgbClr val="FFA014"/>
      </a:accent4>
      <a:accent5>
        <a:srgbClr val="007D55"/>
      </a:accent5>
      <a:accent6>
        <a:srgbClr val="C8C8C8"/>
      </a:accent6>
      <a:hlink>
        <a:srgbClr val="2314DC"/>
      </a:hlink>
      <a:folHlink>
        <a:srgbClr val="FF8714"/>
      </a:folHlink>
    </a:clrScheme>
    <a:fontScheme name="Custom 1">
      <a:majorFont>
        <a:latin typeface="Jacobs Chronos"/>
        <a:ea typeface=""/>
        <a:cs typeface=""/>
      </a:majorFont>
      <a:minorFont>
        <a:latin typeface="Jacobs Chron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acobs PowerPoint 16x9_Master Template.potx" id="{109E9AB7-6D08-4F36-9881-F78080469B2A}" vid="{21EB0679-41EA-40E9-903F-A23B95DDC27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399</Words>
  <Application>Microsoft Macintosh PowerPoint</Application>
  <PresentationFormat>On-screen Show (16:9)</PresentationFormat>
  <Paragraphs>62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Calibri</vt:lpstr>
      <vt:lpstr>Jacobs Chronos</vt:lpstr>
      <vt:lpstr>JacobsChronos</vt:lpstr>
      <vt:lpstr>Wingdings</vt:lpstr>
      <vt:lpstr>Arial</vt:lpstr>
      <vt:lpstr>5_Office Theme</vt:lpstr>
      <vt:lpstr>Custom Design</vt:lpstr>
      <vt:lpstr>3_Map</vt:lpstr>
      <vt:lpstr>How to reduce emissions from cars</vt:lpstr>
      <vt:lpstr>Car technology options</vt:lpstr>
      <vt:lpstr>Relative costs of cars</vt:lpstr>
      <vt:lpstr>Recharging fully electric vehicles</vt:lpstr>
      <vt:lpstr>Sales of zero emission vehicles</vt:lpstr>
      <vt:lpstr>Ridesharing and driverless cars</vt:lpstr>
    </vt:vector>
  </TitlesOfParts>
  <Company>Involve</Company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Allan</dc:creator>
  <cp:lastModifiedBy>Lynn Bjerke</cp:lastModifiedBy>
  <cp:revision>128</cp:revision>
  <dcterms:created xsi:type="dcterms:W3CDTF">2020-01-18T09:46:56Z</dcterms:created>
  <dcterms:modified xsi:type="dcterms:W3CDTF">2020-02-08T18:34:53Z</dcterms:modified>
</cp:coreProperties>
</file>