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1"/>
    <p:sldMasterId id="2147483781" r:id="rId2"/>
    <p:sldMasterId id="2147483794" r:id="rId3"/>
  </p:sldMasterIdLst>
  <p:notesMasterIdLst>
    <p:notesMasterId r:id="rId17"/>
  </p:notesMasterIdLst>
  <p:sldIdLst>
    <p:sldId id="473" r:id="rId4"/>
    <p:sldId id="474" r:id="rId5"/>
    <p:sldId id="475" r:id="rId6"/>
    <p:sldId id="476" r:id="rId7"/>
    <p:sldId id="477" r:id="rId8"/>
    <p:sldId id="478" r:id="rId9"/>
    <p:sldId id="479" r:id="rId10"/>
    <p:sldId id="480" r:id="rId11"/>
    <p:sldId id="481" r:id="rId12"/>
    <p:sldId id="482" r:id="rId13"/>
    <p:sldId id="483" r:id="rId14"/>
    <p:sldId id="484" r:id="rId15"/>
    <p:sldId id="485" r:id="rId16"/>
  </p:sldIdLst>
  <p:sldSz cx="9144000" cy="5143500" type="screen16x9"/>
  <p:notesSz cx="6858000" cy="9144000"/>
  <p:defaultTextStyle>
    <a:defPPr>
      <a:defRPr lang="en-US"/>
    </a:defPPr>
    <a:lvl1pPr marL="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71803" autoAdjust="0"/>
  </p:normalViewPr>
  <p:slideViewPr>
    <p:cSldViewPr snapToGrid="0" snapToObjects="1">
      <p:cViewPr varScale="1">
        <p:scale>
          <a:sx n="128" d="100"/>
          <a:sy n="128" d="100"/>
        </p:scale>
        <p:origin x="1904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8D018-856B-6445-A9C5-053D54818AC1}" type="datetimeFigureOut">
              <a:rPr lang="en-US" smtClean="0"/>
              <a:t>2/8/20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F99E2-675F-2C42-9469-6B8B96FF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06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45713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5.jp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6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24.png"/><Relationship Id="rId13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9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22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23.png"/></Relationships>
</file>

<file path=ppt/slideLayouts/_rels/slideLayout37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22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23.png"/></Relationships>
</file>

<file path=ppt/slideLayouts/_rels/slideLayout38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22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23.png"/></Relationships>
</file>

<file path=ppt/slideLayouts/_rels/slideLayout39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22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2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/company/jacobs/" TargetMode="External"/><Relationship Id="rId12" Type="http://schemas.openxmlformats.org/officeDocument/2006/relationships/image" Target="../media/image2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hyperlink" Target="https://twitter.com/JacobsConnects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www.facebook.com/JacobsConnects/" TargetMode="External"/><Relationship Id="rId6" Type="http://schemas.openxmlformats.org/officeDocument/2006/relationships/image" Target="../media/image21.png"/><Relationship Id="rId7" Type="http://schemas.openxmlformats.org/officeDocument/2006/relationships/hyperlink" Target="https://www.instagram.com/jacobsconnects/" TargetMode="External"/><Relationship Id="rId8" Type="http://schemas.openxmlformats.org/officeDocument/2006/relationships/image" Target="../media/image22.png"/><Relationship Id="rId9" Type="http://schemas.openxmlformats.org/officeDocument/2006/relationships/hyperlink" Target="https://www.youtube.com/user/jacobsworldwide" TargetMode="External"/><Relationship Id="rId10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733164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C957CF1-2E0D-494F-B7BB-7E729B72F64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975104"/>
            <a:ext cx="9141619" cy="2758715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E9E5514-9CCB-42E6-9B4F-89AE76CA2C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38887"/>
            <a:ext cx="9141619" cy="115731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3718BF5A-6081-4F5C-A8EA-3AA851CB0F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5129" y="803139"/>
            <a:ext cx="7657099" cy="672572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42pt bold, 1 line only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BED670C-9487-4FFD-B5E1-BBD568510C4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20" y="195902"/>
            <a:ext cx="2826994" cy="31549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9D87DFF-F162-4576-8BD2-7A5C3FD37C80}"/>
              </a:ext>
            </a:extLst>
          </p:cNvPr>
          <p:cNvSpPr/>
          <p:nvPr userDrawn="1"/>
        </p:nvSpPr>
        <p:spPr>
          <a:xfrm>
            <a:off x="-1" y="4905720"/>
            <a:ext cx="9141618" cy="241254"/>
          </a:xfrm>
          <a:prstGeom prst="rect">
            <a:avLst/>
          </a:pr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5463EE8F-B419-413A-9CB3-473E3013CD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129" y="1629230"/>
            <a:ext cx="5592504" cy="479475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83BC95D-AC6C-41AF-875F-C54C80F7CED8}"/>
              </a:ext>
            </a:extLst>
          </p:cNvPr>
          <p:cNvSpPr/>
          <p:nvPr userDrawn="1"/>
        </p:nvSpPr>
        <p:spPr>
          <a:xfrm>
            <a:off x="0" y="685367"/>
            <a:ext cx="9141618" cy="171902"/>
          </a:xfrm>
          <a:prstGeom prst="rect">
            <a:avLst/>
          </a:prstGeom>
          <a:solidFill>
            <a:srgbClr val="6F0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DCEE20-78F8-4CD3-937D-E0B5D631250E}"/>
              </a:ext>
            </a:extLst>
          </p:cNvPr>
          <p:cNvSpPr/>
          <p:nvPr userDrawn="1"/>
        </p:nvSpPr>
        <p:spPr>
          <a:xfrm>
            <a:off x="-1" y="4733818"/>
            <a:ext cx="9141618" cy="171902"/>
          </a:xfrm>
          <a:prstGeom prst="rect">
            <a:avLst/>
          </a:prstGeom>
          <a:solidFill>
            <a:srgbClr val="A800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3303346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5D961EB7-FB7C-4DA0-8DFF-AD7BAAC03D4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1349" y="0"/>
            <a:ext cx="2160270" cy="4430268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EC28549A-616C-4F1D-8EEB-B13E0143A9A1}"/>
              </a:ext>
            </a:extLst>
          </p:cNvPr>
          <p:cNvGrpSpPr/>
          <p:nvPr userDrawn="1"/>
        </p:nvGrpSpPr>
        <p:grpSpPr>
          <a:xfrm>
            <a:off x="706373" y="-6657"/>
            <a:ext cx="6280790" cy="4438269"/>
            <a:chOff x="941831" y="0"/>
            <a:chExt cx="8374386" cy="59070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BAF877C-100A-412D-89B0-683D4B0D4EFA}"/>
                </a:ext>
              </a:extLst>
            </p:cNvPr>
            <p:cNvPicPr>
              <a:picLocks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4780" y="0"/>
              <a:ext cx="7132320" cy="590702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D8344D0E-9F22-426E-A288-57E7C6B0CDCA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A51DF2-65B6-4F42-ABF5-3F5C07B6A0A2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xmlns="" id="{E05DA975-47F8-49EB-A0D3-5238FA93889B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640056FB-65D8-47A5-BF02-8B2385BACF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18C1E20-EE56-4BC9-BADA-68D1D4BC5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376A6976-869C-4756-A7B9-71177E8B83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24251" y="2856310"/>
            <a:ext cx="4869180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5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98133BD-E508-49A1-B73E-CEF8733A0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8979746" cy="51572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171484-E696-422C-AF74-032BFFEEBA9E}"/>
              </a:ext>
            </a:extLst>
          </p:cNvPr>
          <p:cNvSpPr/>
          <p:nvPr userDrawn="1"/>
        </p:nvSpPr>
        <p:spPr>
          <a:xfrm>
            <a:off x="8904204" y="0"/>
            <a:ext cx="239796" cy="5150358"/>
          </a:xfrm>
          <a:prstGeom prst="rect">
            <a:avLst/>
          </a:prstGeom>
          <a:solidFill>
            <a:srgbClr val="5AE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635B3B2-7C8F-45A6-9F12-3F9DF8DF012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551AEE2-2F44-436E-89C7-489E8D41B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063" y="4591419"/>
            <a:ext cx="2826994" cy="315492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18A279E2-2C61-44B4-BF39-64E57210C2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504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2FCDA2-659E-4085-BB26-D4682AFC1EA4}"/>
              </a:ext>
            </a:extLst>
          </p:cNvPr>
          <p:cNvSpPr/>
          <p:nvPr userDrawn="1"/>
        </p:nvSpPr>
        <p:spPr>
          <a:xfrm>
            <a:off x="0" y="665392"/>
            <a:ext cx="9141618" cy="205621"/>
          </a:xfrm>
          <a:prstGeom prst="rect">
            <a:avLst/>
          </a:prstGeom>
          <a:solidFill>
            <a:srgbClr val="007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xmlns="" id="{04B3F55F-D628-4A77-BA38-292066C2248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995080"/>
            <a:ext cx="9148276" cy="3168396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83C7190-803D-48A1-AAB7-E9AE2D2109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58" y="838887"/>
            <a:ext cx="9148277" cy="1157314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752CA4-12AC-422B-97AE-6B77E99B15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5129" y="803139"/>
            <a:ext cx="7766827" cy="672572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42pt bold, 1 line only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67661EE-A037-48AE-A83C-1AB4E71295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320" y="195902"/>
            <a:ext cx="2826994" cy="315492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01F8B1B1-4142-4567-91D9-5E359CB915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5129" y="1593482"/>
            <a:ext cx="7568186" cy="49055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892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65DB85FC-40CA-421F-ACDC-448A558BD8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1349" y="5"/>
            <a:ext cx="2160270" cy="4438269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B2CE66B-9069-46D7-B38D-C04A1BCF10FD}"/>
              </a:ext>
            </a:extLst>
          </p:cNvPr>
          <p:cNvGrpSpPr/>
          <p:nvPr userDrawn="1"/>
        </p:nvGrpSpPr>
        <p:grpSpPr>
          <a:xfrm>
            <a:off x="706373" y="1"/>
            <a:ext cx="6280790" cy="4438269"/>
            <a:chOff x="941831" y="0"/>
            <a:chExt cx="8374386" cy="5907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F4288DFE-68CC-451D-B39E-A25E756770A6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86E6659-519B-4974-BECD-E417F00DC58E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4115FFB2-CCD7-4D42-8A10-CDD0D1320FBB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C469988-31AC-4984-BED0-7AF26F0D37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501ACC-90DC-4A8D-B7A8-EC58502943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E7D31D77-354B-452E-804D-8CBB372343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370" y="2856310"/>
            <a:ext cx="4864654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38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>
            <a:extLst>
              <a:ext uri="{FF2B5EF4-FFF2-40B4-BE49-F238E27FC236}">
                <a16:creationId xmlns:a16="http://schemas.microsoft.com/office/drawing/2014/main" xmlns="" id="{651B43BA-A016-4429-9742-F140CFD0F37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7163" y="8001"/>
            <a:ext cx="2160270" cy="4430268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A25F8C7-810B-47B7-8250-CA64A65A6E08}"/>
              </a:ext>
            </a:extLst>
          </p:cNvPr>
          <p:cNvGrpSpPr/>
          <p:nvPr userDrawn="1"/>
        </p:nvGrpSpPr>
        <p:grpSpPr>
          <a:xfrm>
            <a:off x="706373" y="0"/>
            <a:ext cx="6280790" cy="4438269"/>
            <a:chOff x="941831" y="0"/>
            <a:chExt cx="8374386" cy="5907024"/>
          </a:xfrm>
          <a:solidFill>
            <a:srgbClr val="6E006F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005F2461-8FC0-401B-8894-BCDB66F26838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E7B2BE-3419-4B4D-96B1-99C73A0A0A1A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13" name="Freeform 5">
            <a:extLst>
              <a:ext uri="{FF2B5EF4-FFF2-40B4-BE49-F238E27FC236}">
                <a16:creationId xmlns:a16="http://schemas.microsoft.com/office/drawing/2014/main" xmlns="" id="{643EB53C-2A9D-4BF7-B081-73CF8000423E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8915721-7994-4A37-8DED-341388739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DA5A245-57AF-4B5B-88C5-4F60276EAD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F6857AE3-E3F8-41A2-B573-0ED7CADA7E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370" y="2856310"/>
            <a:ext cx="4864654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0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BB6A4524-16D9-42EA-96F0-A40E3DFAF07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1349" y="0"/>
            <a:ext cx="2160270" cy="4430268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3CB8EA84-7AC1-4A24-9035-4A9197A66CEB}"/>
              </a:ext>
            </a:extLst>
          </p:cNvPr>
          <p:cNvGrpSpPr/>
          <p:nvPr userDrawn="1"/>
        </p:nvGrpSpPr>
        <p:grpSpPr>
          <a:xfrm>
            <a:off x="706373" y="0"/>
            <a:ext cx="6280790" cy="4438269"/>
            <a:chOff x="941831" y="0"/>
            <a:chExt cx="8374386" cy="5907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59B51AE-9FB2-4431-8AD1-3A5B625B5311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CC609B1-BE53-479F-A87E-F04BD490334C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8923CA63-A3EF-4C08-AF7D-38A6280F54C0}"/>
              </a:ext>
            </a:extLst>
          </p:cNvPr>
          <p:cNvSpPr>
            <a:spLocks/>
          </p:cNvSpPr>
          <p:nvPr userDrawn="1"/>
        </p:nvSpPr>
        <p:spPr bwMode="auto">
          <a:xfrm>
            <a:off x="-1" y="4436927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11887343-4513-4449-BD95-9A09ABE2A6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02D7DE0-B1E3-495F-A401-D4F6626FDC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6E05F0D6-FA7D-4960-B2B4-A84325878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370" y="2856310"/>
            <a:ext cx="4864654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19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46315855-EA86-4655-B11C-1563D82F4A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1349" y="0"/>
            <a:ext cx="2160270" cy="4438269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686E55BA-3EA2-46CD-A5F6-CC93907435BE}"/>
              </a:ext>
            </a:extLst>
          </p:cNvPr>
          <p:cNvGrpSpPr/>
          <p:nvPr userDrawn="1"/>
        </p:nvGrpSpPr>
        <p:grpSpPr>
          <a:xfrm>
            <a:off x="706373" y="0"/>
            <a:ext cx="6280790" cy="4438269"/>
            <a:chOff x="941831" y="0"/>
            <a:chExt cx="8374386" cy="5907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27FEA8-F5A4-4C02-B43C-E8EAE6C41416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8BDD29AE-3B54-47C9-8354-254CE624BC23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3C3B7B2C-4CD0-4E27-8195-56955F7A57D8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BFCA833-4694-4F71-AED0-65ABC9659E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sp>
        <p:nvSpPr>
          <p:cNvPr id="9" name="Date Placeholder 6">
            <a:extLst>
              <a:ext uri="{FF2B5EF4-FFF2-40B4-BE49-F238E27FC236}">
                <a16:creationId xmlns:a16="http://schemas.microsoft.com/office/drawing/2014/main" xmlns="" id="{115CFFC5-59C7-49E6-A8C3-4B775D62B8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31370" y="4630770"/>
            <a:ext cx="1371600" cy="2057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100" b="1">
                <a:solidFill>
                  <a:schemeClr val="tx1"/>
                </a:solidFill>
              </a:defRPr>
            </a:lvl1pPr>
          </a:lstStyle>
          <a:p>
            <a:pPr defTabSz="685800"/>
            <a:endParaRPr lang="en-US" dirty="0">
              <a:solidFill>
                <a:srgbClr val="000000"/>
              </a:solidFill>
              <a:latin typeface="Jacobs Chrono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CAD8C60-5FEA-4AEF-9815-605111AD73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95EF5C79-C63B-4FEC-9D68-12369520A3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370" y="2856310"/>
            <a:ext cx="4864654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144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E026AEF9-FBD9-4E32-BADC-7CEC6B7D5DD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81349" y="0"/>
            <a:ext cx="2160270" cy="4438269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E90E167-7110-43EB-8930-3844D5CF515A}"/>
              </a:ext>
            </a:extLst>
          </p:cNvPr>
          <p:cNvGrpSpPr/>
          <p:nvPr userDrawn="1"/>
        </p:nvGrpSpPr>
        <p:grpSpPr>
          <a:xfrm>
            <a:off x="706373" y="0"/>
            <a:ext cx="6280790" cy="4438269"/>
            <a:chOff x="941831" y="0"/>
            <a:chExt cx="8374386" cy="590702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9760828-52F9-443B-9BAE-A3A1BBDAEF14}"/>
                </a:ext>
              </a:extLst>
            </p:cNvPr>
            <p:cNvSpPr/>
            <p:nvPr userDrawn="1"/>
          </p:nvSpPr>
          <p:spPr>
            <a:xfrm>
              <a:off x="941831" y="0"/>
              <a:ext cx="654852" cy="5907024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156FF595-083C-4B5D-A204-C1E29FAD1775}"/>
                </a:ext>
              </a:extLst>
            </p:cNvPr>
            <p:cNvSpPr/>
            <p:nvPr userDrawn="1"/>
          </p:nvSpPr>
          <p:spPr>
            <a:xfrm>
              <a:off x="8661365" y="0"/>
              <a:ext cx="654852" cy="5907024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Freeform 5">
            <a:extLst>
              <a:ext uri="{FF2B5EF4-FFF2-40B4-BE49-F238E27FC236}">
                <a16:creationId xmlns:a16="http://schemas.microsoft.com/office/drawing/2014/main" xmlns="" id="{B7843149-83E7-46C9-B9DC-6C0534FE83D6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9282A160-ACC3-44B7-B804-D40CA1FD44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31370" y="1551665"/>
            <a:ext cx="486918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42pt bold, two line limit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70C85F-B237-4CE6-8E78-89419DC799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343" y="4629138"/>
            <a:ext cx="2826994" cy="315492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xmlns="" id="{571ABE1F-7096-4D7A-9B5E-25849C53030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31370" y="2856310"/>
            <a:ext cx="4864654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708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ack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F5B10BB-2279-444D-A69E-B8C415407EF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97C72B8-85D1-40F1-943D-22DB1FC9F4C8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6408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9155E7-22A7-419B-962F-1F2AA21AB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" y="685800"/>
            <a:ext cx="6787031" cy="445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23F387-497A-42C0-A4D0-4F5DB1503273}"/>
              </a:ext>
            </a:extLst>
          </p:cNvPr>
          <p:cNvSpPr/>
          <p:nvPr userDrawn="1"/>
        </p:nvSpPr>
        <p:spPr>
          <a:xfrm>
            <a:off x="6973560" y="685800"/>
            <a:ext cx="994410" cy="4457700"/>
          </a:xfrm>
          <a:prstGeom prst="rect">
            <a:avLst/>
          </a:prstGeom>
          <a:solidFill>
            <a:srgbClr val="FF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49729B6-FF2A-4C6A-8924-3EBED6602269}"/>
              </a:ext>
            </a:extLst>
          </p:cNvPr>
          <p:cNvSpPr/>
          <p:nvPr userDrawn="1"/>
        </p:nvSpPr>
        <p:spPr>
          <a:xfrm>
            <a:off x="7943399" y="685800"/>
            <a:ext cx="754380" cy="4457700"/>
          </a:xfrm>
          <a:prstGeom prst="rect">
            <a:avLst/>
          </a:prstGeom>
          <a:solidFill>
            <a:srgbClr val="D728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8D48A9-517F-4276-9666-A96DBF3BD0AE}"/>
              </a:ext>
            </a:extLst>
          </p:cNvPr>
          <p:cNvSpPr/>
          <p:nvPr userDrawn="1"/>
        </p:nvSpPr>
        <p:spPr>
          <a:xfrm>
            <a:off x="8656159" y="685800"/>
            <a:ext cx="240030" cy="4457700"/>
          </a:xfrm>
          <a:prstGeom prst="rect">
            <a:avLst/>
          </a:pr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0867FCF0-3907-42AE-A487-9518558EF6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D5779A-E613-4037-88A0-F202F5ABE1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8" y="195902"/>
            <a:ext cx="2826994" cy="315492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6A2A8568-58A0-430F-B6A1-93384D66B0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9417F9-4E48-46A0-A052-58E0E8A4452A}"/>
              </a:ext>
            </a:extLst>
          </p:cNvPr>
          <p:cNvSpPr/>
          <p:nvPr userDrawn="1"/>
        </p:nvSpPr>
        <p:spPr>
          <a:xfrm>
            <a:off x="-8895" y="685800"/>
            <a:ext cx="240030" cy="4457700"/>
          </a:xfrm>
          <a:prstGeom prst="rect">
            <a:avLst/>
          </a:prstGeom>
          <a:solidFill>
            <a:srgbClr val="FF4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3014365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 Black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>
            <a:lvl1pPr marL="0" indent="-269993">
              <a:buFont typeface="+mj-lt"/>
              <a:buAutoNum type="arabicPeriod"/>
              <a:defRPr/>
            </a:lvl1pPr>
            <a:lvl2pPr marL="539987" indent="-269993">
              <a:buFont typeface="+mj-lt"/>
              <a:buAutoNum type="arabicPeriod"/>
              <a:defRPr/>
            </a:lvl2pPr>
            <a:lvl3pPr marL="809980" indent="-269993">
              <a:buFont typeface="+mj-lt"/>
              <a:buAutoNum type="arabicPeriod"/>
              <a:defRPr/>
            </a:lvl3pPr>
            <a:lvl4pPr marL="1079973" indent="-269993">
              <a:buFont typeface="+mj-lt"/>
              <a:buAutoNum type="arabicPeriod"/>
              <a:defRPr/>
            </a:lvl4pPr>
            <a:lvl5pPr marL="1349966" indent="-269993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AEB58B-EBCB-4D36-8CF5-FCD945DA552F}"/>
              </a:ext>
            </a:extLst>
          </p:cNvPr>
          <p:cNvSpPr/>
          <p:nvPr userDrawn="1"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rtlCol="0" anchor="ctr"/>
          <a:lstStyle/>
          <a:p>
            <a:pPr algn="ctr" defTabSz="685783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611E7636-01DC-40CA-9BAD-ABDBEE6B7EF3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85751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EED51E53-C704-4648-A432-C3D579C368E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ADC94DF-CF22-48A4-BA0A-C4C38A013B8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5AE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52AFE780-91D7-411E-9616-15D5F7F95B48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18CE3C64-85E4-4847-9D32-67A911A0EBFE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340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CA72A78-4C30-4C03-A06D-DA1FF4F7AC07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555AB02-14EC-4DB4-A3C8-0D9A8157AFF4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D7A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75C5320F-164D-4C85-8156-0F5DC144649D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39448BF6-A9B1-4435-9787-4CFEFE2B3C13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20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B907F687-555F-42F3-931D-36B1D43F7B7A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1C240F09-DD7C-4C8C-8DAD-8BC809392125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4A91B95-0BE4-4F1C-91A7-56D87D69E7D1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FF91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7B9BDB8-BECF-451A-A4D3-80341F2150FB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553581BC-072A-4FF4-A41A-C4969ED95D61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5856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755056D-1B7D-47BE-B9C1-919DD1AE7AEC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9E34328E-B1C6-4BE7-A077-911C6B42267B}"/>
              </a:ext>
            </a:extLst>
          </p:cNvPr>
          <p:cNvGrpSpPr/>
          <p:nvPr userDrawn="1"/>
        </p:nvGrpSpPr>
        <p:grpSpPr>
          <a:xfrm>
            <a:off x="0" y="0"/>
            <a:ext cx="137160" cy="5144124"/>
            <a:chOff x="0" y="-2"/>
            <a:chExt cx="182880" cy="692331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58E1AD2A-72E1-41C3-A8C7-1E05E5A1C80F}"/>
                </a:ext>
              </a:extLst>
            </p:cNvPr>
            <p:cNvSpPr/>
            <p:nvPr userDrawn="1"/>
          </p:nvSpPr>
          <p:spPr>
            <a:xfrm>
              <a:off x="0" y="6276204"/>
              <a:ext cx="182880" cy="647113"/>
            </a:xfrm>
            <a:prstGeom prst="rect">
              <a:avLst/>
            </a:prstGeom>
            <a:solidFill>
              <a:srgbClr val="FFDC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0137D73-4F1E-4A64-9A95-EC0B5FC68BC2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444ABFA-4863-4BAD-83D2-E9328E5E3C37}"/>
                </a:ext>
              </a:extLst>
            </p:cNvPr>
            <p:cNvSpPr/>
            <p:nvPr userDrawn="1"/>
          </p:nvSpPr>
          <p:spPr>
            <a:xfrm>
              <a:off x="0" y="4573039"/>
              <a:ext cx="182880" cy="1709928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213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7D4838C-2ED6-416D-BA07-57109830E0FE}"/>
              </a:ext>
            </a:extLst>
          </p:cNvPr>
          <p:cNvCxnSpPr/>
          <p:nvPr userDrawn="1"/>
        </p:nvCxnSpPr>
        <p:spPr>
          <a:xfrm>
            <a:off x="240030" y="4663440"/>
            <a:ext cx="864108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4466649-CD9C-476C-918B-BEB28E180304}"/>
              </a:ext>
            </a:extLst>
          </p:cNvPr>
          <p:cNvGrpSpPr/>
          <p:nvPr userDrawn="1"/>
        </p:nvGrpSpPr>
        <p:grpSpPr>
          <a:xfrm>
            <a:off x="0" y="-2"/>
            <a:ext cx="137160" cy="5143502"/>
            <a:chOff x="0" y="-2"/>
            <a:chExt cx="182880" cy="685800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AE9D4282-E4E1-4CDD-9678-C1191C5B3FE7}"/>
                </a:ext>
              </a:extLst>
            </p:cNvPr>
            <p:cNvSpPr/>
            <p:nvPr userDrawn="1"/>
          </p:nvSpPr>
          <p:spPr>
            <a:xfrm>
              <a:off x="0" y="6210887"/>
              <a:ext cx="182880" cy="647113"/>
            </a:xfrm>
            <a:prstGeom prst="rect">
              <a:avLst/>
            </a:prstGeom>
            <a:solidFill>
              <a:srgbClr val="78FA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B522D8A-7AFE-42B3-8DA1-7172318C8885}"/>
                </a:ext>
              </a:extLst>
            </p:cNvPr>
            <p:cNvSpPr/>
            <p:nvPr userDrawn="1"/>
          </p:nvSpPr>
          <p:spPr>
            <a:xfrm>
              <a:off x="0" y="-2"/>
              <a:ext cx="182880" cy="45720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A6AC92C7-D5B4-48F1-9A89-5250A640A3F4}"/>
                </a:ext>
              </a:extLst>
            </p:cNvPr>
            <p:cNvSpPr/>
            <p:nvPr userDrawn="1"/>
          </p:nvSpPr>
          <p:spPr>
            <a:xfrm>
              <a:off x="0" y="4517053"/>
              <a:ext cx="182880" cy="1709928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2029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C62D149B-FB3E-4F3C-91FC-502E6E33681F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B253A9E-4157-4649-9B03-BC26F137140A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D63FB71-8D46-41BB-99AC-A9B032B64908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13CB1E7-BEDB-4F9E-B40E-BE0317677C35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5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48F4A85-93A7-4E9A-B2AF-E4854A2ED6B1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B3F44AD-7398-4AE5-BB40-4B9469CB3ADE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04A65855-B2BA-447C-8767-3120D35E2D4F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460F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23F468E7-8400-47A0-9794-F53ECD440439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7158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942DA99-6BA4-4DA7-8651-80752B5462FE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FC97499-E988-4B11-B114-5E15CA266BF8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BB952E0-2CF7-48F8-8262-7CE47CD9987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690A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3AC656F-3F0C-49A2-81C1-78C572069D73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1968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C35AFC50-E6B6-4E43-B4E7-F9E2A95E63EC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1A2B86E2-F045-4370-94FD-B80A57E52011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F66FD7-E36D-4A8C-9C0D-409917212467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A04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4169620-5373-445A-839E-0A597466E92E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0087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4347328-B70C-4751-BC8D-491CF38D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"/>
          <a:stretch/>
        </p:blipFill>
        <p:spPr>
          <a:xfrm>
            <a:off x="231135" y="719091"/>
            <a:ext cx="6786349" cy="44244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74B344C-1059-441A-B5F4-30CA532C3801}"/>
              </a:ext>
            </a:extLst>
          </p:cNvPr>
          <p:cNvSpPr/>
          <p:nvPr userDrawn="1"/>
        </p:nvSpPr>
        <p:spPr>
          <a:xfrm>
            <a:off x="6973560" y="719091"/>
            <a:ext cx="994410" cy="4424409"/>
          </a:xfrm>
          <a:prstGeom prst="rect">
            <a:avLst/>
          </a:prstGeom>
          <a:solidFill>
            <a:srgbClr val="0A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CF0A7FE-E40F-488B-8AB6-3CBB07F6A5A6}"/>
              </a:ext>
            </a:extLst>
          </p:cNvPr>
          <p:cNvSpPr/>
          <p:nvPr userDrawn="1"/>
        </p:nvSpPr>
        <p:spPr>
          <a:xfrm>
            <a:off x="7943399" y="719091"/>
            <a:ext cx="754380" cy="4424409"/>
          </a:xfrm>
          <a:prstGeom prst="rect">
            <a:avLst/>
          </a:prstGeom>
          <a:solidFill>
            <a:srgbClr val="231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2E59BCD-47C9-4B31-AE87-A4C2C37E1B3F}"/>
              </a:ext>
            </a:extLst>
          </p:cNvPr>
          <p:cNvSpPr/>
          <p:nvPr userDrawn="1"/>
        </p:nvSpPr>
        <p:spPr>
          <a:xfrm>
            <a:off x="8656159" y="719091"/>
            <a:ext cx="240030" cy="4424409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1E20A46A-74ED-4819-86EC-E38A31E5BF8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80060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B2C3EF58-96A4-4465-A795-FFCE070BE62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C68A0A1-DF7B-46D3-8F90-3A8D67F52C74}"/>
              </a:ext>
            </a:extLst>
          </p:cNvPr>
          <p:cNvSpPr/>
          <p:nvPr userDrawn="1"/>
        </p:nvSpPr>
        <p:spPr>
          <a:xfrm>
            <a:off x="-8896" y="719091"/>
            <a:ext cx="248512" cy="4424409"/>
          </a:xfrm>
          <a:prstGeom prst="rect">
            <a:avLst/>
          </a:prstGeom>
          <a:solidFill>
            <a:srgbClr val="0A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21935362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50233-4E83-4DC3-B0FF-BDAF1A79C0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title, 28pt bold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F68160C-305B-4527-8177-840ACDC9C0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>
                <a:solidFill>
                  <a:srgbClr val="000000"/>
                </a:solidFill>
                <a:latin typeface="Jacobs Chronos"/>
              </a:rPr>
              <a:t>©Jacobs 2019</a:t>
            </a:r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88DFC9E-1133-4011-BE9F-F92542AC3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465AAE8-1348-4C39-A60F-D29A796686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1"/>
            <a:ext cx="8641080" cy="3701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90E0E93-EEE6-4D51-9F5C-4F52ACDE3916}"/>
              </a:ext>
            </a:extLst>
          </p:cNvPr>
          <p:cNvGrpSpPr/>
          <p:nvPr userDrawn="1"/>
        </p:nvGrpSpPr>
        <p:grpSpPr>
          <a:xfrm>
            <a:off x="1" y="5006340"/>
            <a:ext cx="9152097" cy="137160"/>
            <a:chOff x="0" y="5303520"/>
            <a:chExt cx="12202796" cy="5943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6A910FC-EEC9-4E32-9C79-04B4D2C5033B}"/>
                </a:ext>
              </a:extLst>
            </p:cNvPr>
            <p:cNvSpPr/>
            <p:nvPr userDrawn="1"/>
          </p:nvSpPr>
          <p:spPr>
            <a:xfrm>
              <a:off x="9245604" y="5303520"/>
              <a:ext cx="2651760" cy="59436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D262B7C-8609-4D89-A827-E2F2D0992C62}"/>
                </a:ext>
              </a:extLst>
            </p:cNvPr>
            <p:cNvSpPr/>
            <p:nvPr userDrawn="1"/>
          </p:nvSpPr>
          <p:spPr>
            <a:xfrm>
              <a:off x="11868149" y="5303520"/>
              <a:ext cx="334647" cy="594360"/>
            </a:xfrm>
            <a:prstGeom prst="rect">
              <a:avLst/>
            </a:prstGeom>
            <a:solidFill>
              <a:srgbClr val="003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A888E613-23F0-43B0-BB12-5224CC248F1C}"/>
                </a:ext>
              </a:extLst>
            </p:cNvPr>
            <p:cNvSpPr/>
            <p:nvPr userDrawn="1"/>
          </p:nvSpPr>
          <p:spPr>
            <a:xfrm>
              <a:off x="0" y="5303520"/>
              <a:ext cx="9323754" cy="59436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83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0584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27D40AD0-5D9B-4347-8016-757E80747E76}"/>
              </a:ext>
            </a:extLst>
          </p:cNvPr>
          <p:cNvGrpSpPr/>
          <p:nvPr userDrawn="1"/>
        </p:nvGrpSpPr>
        <p:grpSpPr>
          <a:xfrm>
            <a:off x="1179010" y="0"/>
            <a:ext cx="7964990" cy="4058602"/>
            <a:chOff x="1572014" y="0"/>
            <a:chExt cx="10619986" cy="5411469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xmlns="" id="{245104B9-E223-42AF-9228-4D9DBA103E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2014" y="1107030"/>
              <a:ext cx="10619986" cy="4304439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CA9C7F8-F075-46B3-BC20-F7BC754AB4B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27D2CEBA-062E-4A76-86B2-E30ADE7C31E0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63" name="Title 1">
            <a:extLst>
              <a:ext uri="{FF2B5EF4-FFF2-40B4-BE49-F238E27FC236}">
                <a16:creationId xmlns:a16="http://schemas.microsoft.com/office/drawing/2014/main" xmlns="" id="{A7F61A64-3CDE-4167-85CB-90C6332EF1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64" name="Subtitle 2">
            <a:extLst>
              <a:ext uri="{FF2B5EF4-FFF2-40B4-BE49-F238E27FC236}">
                <a16:creationId xmlns:a16="http://schemas.microsoft.com/office/drawing/2014/main" xmlns="" id="{9FD1511E-B62B-4097-A97D-8D9B2E4AD4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8004921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AE504DC-7314-44CB-9C4D-D1417B013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341" y="830275"/>
            <a:ext cx="7964519" cy="3228329"/>
          </a:xfrm>
          <a:prstGeom prst="rect">
            <a:avLst/>
          </a:prstGeom>
          <a:solidFill>
            <a:srgbClr val="6F006E"/>
          </a:solidFill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E216235-861E-4CD0-BEC0-AF3D1B4E1DB6}"/>
              </a:ext>
            </a:extLst>
          </p:cNvPr>
          <p:cNvGrpSpPr/>
          <p:nvPr userDrawn="1"/>
        </p:nvGrpSpPr>
        <p:grpSpPr>
          <a:xfrm>
            <a:off x="1186339" y="0"/>
            <a:ext cx="7955280" cy="844684"/>
            <a:chOff x="1581785" y="0"/>
            <a:chExt cx="10607040" cy="112624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4C42AADD-502D-4152-8B36-EC246279832D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FED9C33-1382-426F-943B-9CDA2DA2A262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6F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6E2362A-61F6-4883-94BC-DEF42B3004A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5003B944-E549-4D32-A21A-BCB050EFAE9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3760181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BD7953F-2CEC-49FD-9143-A18FFEBAE699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3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F99D95C-68CF-4E22-948C-DFAD50B79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3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44AF1E9-C422-45F4-BA0F-E18879906F83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957EEAFE-09AD-44A7-A787-4D480FA4E3DD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A62AC4E7-EB97-4491-AA7E-434973D7217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ADB1696D-6D05-4956-B98D-EA416281913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</p:spTree>
    <p:extLst>
      <p:ext uri="{BB962C8B-B14F-4D97-AF65-F5344CB8AC3E}">
        <p14:creationId xmlns:p14="http://schemas.microsoft.com/office/powerpoint/2010/main" val="2916789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407A0F4-C136-4AFC-ACF9-D497162F1EA0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6F240012-04C1-4ACA-B25D-D08ADB1C50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3544F831-BECB-4384-B834-C4A1B5697076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700C554-EE42-4A2E-8CDA-CA681774E516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6013827B-CA75-4A46-B871-44D669F754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84162D-55BE-425C-8D84-44A1BE9B67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15621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B834D91D-A186-4D05-BFD3-C949F892CB38}"/>
              </a:ext>
            </a:extLst>
          </p:cNvPr>
          <p:cNvGrpSpPr/>
          <p:nvPr userDrawn="1"/>
        </p:nvGrpSpPr>
        <p:grpSpPr>
          <a:xfrm>
            <a:off x="1177647" y="0"/>
            <a:ext cx="7966355" cy="4058602"/>
            <a:chOff x="1570192" y="0"/>
            <a:chExt cx="10621807" cy="541146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CE63DA98-418A-4359-A075-3660B20FE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0192" y="1107030"/>
              <a:ext cx="10621807" cy="430443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9998795D-FDF1-49C0-9FBB-09DF165043AE}"/>
                </a:ext>
              </a:extLst>
            </p:cNvPr>
            <p:cNvSpPr/>
            <p:nvPr userDrawn="1"/>
          </p:nvSpPr>
          <p:spPr>
            <a:xfrm>
              <a:off x="1581785" y="247014"/>
              <a:ext cx="10607040" cy="879231"/>
            </a:xfrm>
            <a:prstGeom prst="rect">
              <a:avLst/>
            </a:prstGeom>
            <a:solidFill>
              <a:srgbClr val="09D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F85CA9B-4A79-492D-A389-B5AE05F56FFA}"/>
                </a:ext>
              </a:extLst>
            </p:cNvPr>
            <p:cNvSpPr/>
            <p:nvPr userDrawn="1"/>
          </p:nvSpPr>
          <p:spPr>
            <a:xfrm>
              <a:off x="1581785" y="0"/>
              <a:ext cx="10607040" cy="274320"/>
            </a:xfrm>
            <a:prstGeom prst="rect">
              <a:avLst/>
            </a:prstGeom>
            <a:solidFill>
              <a:srgbClr val="027C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96B498E0-A08A-4E2A-ABD6-DC7D4712A7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66533" y="2507598"/>
            <a:ext cx="4800600" cy="822960"/>
          </a:xfrm>
          <a:prstGeom prst="rect">
            <a:avLst/>
          </a:prstGeom>
        </p:spPr>
        <p:txBody>
          <a:bodyPr lIns="68577" tIns="34289" rIns="68577" bIns="34289"/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22E0353E-389E-4662-B9AD-B4AE0DAB05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66533" y="1176410"/>
            <a:ext cx="4800600" cy="1028700"/>
          </a:xfrm>
          <a:prstGeom prst="rect">
            <a:avLst/>
          </a:prstGeom>
        </p:spPr>
        <p:txBody>
          <a:bodyPr lIns="68577" tIns="34289" rIns="68577" bIns="34289" anchor="b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843987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CA640D0-5A86-41DF-87EE-1C11B56E8945}"/>
              </a:ext>
            </a:extLst>
          </p:cNvPr>
          <p:cNvGrpSpPr/>
          <p:nvPr userDrawn="1"/>
        </p:nvGrpSpPr>
        <p:grpSpPr>
          <a:xfrm>
            <a:off x="672086" y="-13785"/>
            <a:ext cx="8471917" cy="4455773"/>
            <a:chOff x="922993" y="0"/>
            <a:chExt cx="11277580" cy="59436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01DB3D08-8653-4A14-832E-60338C2C1FDF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B7F6925-F518-413C-ACD4-367B26AB9910}"/>
                </a:ext>
              </a:extLst>
            </p:cNvPr>
            <p:cNvSpPr/>
            <p:nvPr userDrawn="1"/>
          </p:nvSpPr>
          <p:spPr>
            <a:xfrm>
              <a:off x="11246400" y="0"/>
              <a:ext cx="954173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b="1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1277C04-264B-4396-96A1-BA96AA5E92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6" y="4649779"/>
            <a:ext cx="2518880" cy="281106"/>
          </a:xfrm>
          <a:prstGeom prst="rect">
            <a:avLst/>
          </a:prstGeom>
        </p:spPr>
      </p:pic>
      <p:sp>
        <p:nvSpPr>
          <p:cNvPr id="7" name="L-Shape 6">
            <a:extLst>
              <a:ext uri="{FF2B5EF4-FFF2-40B4-BE49-F238E27FC236}">
                <a16:creationId xmlns:a16="http://schemas.microsoft.com/office/drawing/2014/main" xmlns="" id="{F4818BB2-38C0-4C1E-9429-8D2D2595EE27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5969D603-828E-4E32-839B-1733F21141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991913DD-454B-4F48-A6C1-484C008FA7DF}"/>
              </a:ext>
            </a:extLst>
          </p:cNvPr>
          <p:cNvSpPr/>
          <p:nvPr userDrawn="1"/>
        </p:nvSpPr>
        <p:spPr>
          <a:xfrm>
            <a:off x="0" y="-13317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1" name="L-Shape 10">
            <a:extLst>
              <a:ext uri="{FF2B5EF4-FFF2-40B4-BE49-F238E27FC236}">
                <a16:creationId xmlns:a16="http://schemas.microsoft.com/office/drawing/2014/main" xmlns="" id="{29F42CFE-30EE-4D81-9451-65225B0CEC50}"/>
              </a:ext>
            </a:extLst>
          </p:cNvPr>
          <p:cNvSpPr/>
          <p:nvPr userDrawn="1"/>
        </p:nvSpPr>
        <p:spPr>
          <a:xfrm rot="10800000">
            <a:off x="-1" y="4443516"/>
            <a:ext cx="685800" cy="699984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C1BDF4D-D449-4B3A-A181-D7EBF1520D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3" name="Picture 12">
              <a:hlinkClick r:id="rId3"/>
              <a:extLst>
                <a:ext uri="{FF2B5EF4-FFF2-40B4-BE49-F238E27FC236}">
                  <a16:creationId xmlns:a16="http://schemas.microsoft.com/office/drawing/2014/main" xmlns="" id="{49B85F58-257E-4931-A286-13CDCADD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14" name="Picture 13">
              <a:hlinkClick r:id="rId5"/>
              <a:extLst>
                <a:ext uri="{FF2B5EF4-FFF2-40B4-BE49-F238E27FC236}">
                  <a16:creationId xmlns:a16="http://schemas.microsoft.com/office/drawing/2014/main" xmlns="" id="{6470EE4C-2AFF-4D3C-8837-250DCE83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15" name="Picture 14">
              <a:hlinkClick r:id="rId7"/>
              <a:extLst>
                <a:ext uri="{FF2B5EF4-FFF2-40B4-BE49-F238E27FC236}">
                  <a16:creationId xmlns:a16="http://schemas.microsoft.com/office/drawing/2014/main" xmlns="" id="{7ABC6DFE-B958-42F6-A196-6D5FF7642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16" name="Picture 15">
              <a:hlinkClick r:id="rId9"/>
              <a:extLst>
                <a:ext uri="{FF2B5EF4-FFF2-40B4-BE49-F238E27FC236}">
                  <a16:creationId xmlns:a16="http://schemas.microsoft.com/office/drawing/2014/main" xmlns="" id="{085ADA76-04DA-4FBF-95BC-11625BA05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17" name="Picture 16">
              <a:hlinkClick r:id="rId11"/>
              <a:extLst>
                <a:ext uri="{FF2B5EF4-FFF2-40B4-BE49-F238E27FC236}">
                  <a16:creationId xmlns:a16="http://schemas.microsoft.com/office/drawing/2014/main" xmlns="" id="{4B4A28F8-8A85-44D4-A8C0-49A04723DF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6EF7C89-4AF9-4037-99A4-D5925EDFDC2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984" y="4626253"/>
            <a:ext cx="2518875" cy="281106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79055058-5432-4171-9ED6-8C9D048DB0FD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254352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413690EB-DB6B-4A4C-BBFC-F96B509DF4D8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460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97DFB3E-CCDD-42C2-8947-D4DB09500896}"/>
              </a:ext>
            </a:extLst>
          </p:cNvPr>
          <p:cNvGrpSpPr/>
          <p:nvPr userDrawn="1"/>
        </p:nvGrpSpPr>
        <p:grpSpPr>
          <a:xfrm>
            <a:off x="685803" y="3"/>
            <a:ext cx="8458199" cy="4457699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1E6A1C5B-AB17-4B26-A73F-A3EC00F871A5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399412C3-1AE2-4363-9FA9-BD085274D3E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CF888F2-E176-4A64-9F96-68EA2FA30E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145770B2-1A04-48B5-B7E8-57E319F76EC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7441B77A-1A48-4BA2-8129-F0A8914DA2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9E40AFA9-2B4F-4A46-80F0-6C9EA73C6D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C96F09B-1F32-4067-B80B-4684EDE36A9E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669413BB-12F1-45E7-89FB-E41C67B3F2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0CA1D6FB-E247-4A91-BE7E-210D98E81B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BBB69E18-16F2-4155-BFF8-90D024410F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68956B1A-C302-463F-AE22-9CD6168C17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01FD6C9-2D9A-41C8-8E3E-5462433E3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7025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Re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354D582E-9525-4F01-8272-ED2271BD208D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690A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673513D-D459-4A26-A468-AB830834F0DA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AA3FD8-E160-4267-A6CF-B5C39BC8184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46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51B6231B-F2C5-45A8-84E7-8D10013D6091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D72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3007B45-E4E3-4B47-AF19-2B718561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70F32F28-55D2-4C6E-8196-5F4902F936A1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322109E5-31C3-4DF7-B7D3-A9D2750477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9" name="Text Placeholder 22">
            <a:extLst>
              <a:ext uri="{FF2B5EF4-FFF2-40B4-BE49-F238E27FC236}">
                <a16:creationId xmlns:a16="http://schemas.microsoft.com/office/drawing/2014/main" xmlns="" id="{B7664C22-1578-41A1-AE8B-54B8E10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B26140CF-DC17-4C8C-9613-F6EA622E2EE1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8" name="Picture 17">
              <a:hlinkClick r:id="rId3"/>
              <a:extLst>
                <a:ext uri="{FF2B5EF4-FFF2-40B4-BE49-F238E27FC236}">
                  <a16:creationId xmlns:a16="http://schemas.microsoft.com/office/drawing/2014/main" xmlns="" id="{A8DE5515-02CC-4B22-8288-37DA506F53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CC87987D-06AC-4139-AFD5-FFDEE23EB1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2E39AB28-E36E-4848-9915-D9EC54C4A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EF2566AC-457C-47FC-B98B-399CB928D7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14D32DF8-E0A0-42B3-8212-CC66345E83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4835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Yell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C66AA33D-C4BB-4A89-8BAF-869688A033A7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9C5D12E-DB67-4958-8D99-A3B81751DFE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77599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49AD4268-440C-442E-85CA-F84338F78239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FFB4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B5C07D76-D2DD-4B5E-AA3D-4F0D1B92600F}"/>
                </a:ext>
              </a:extLst>
            </p:cNvPr>
            <p:cNvSpPr/>
            <p:nvPr userDrawn="1"/>
          </p:nvSpPr>
          <p:spPr>
            <a:xfrm>
              <a:off x="11246400" y="0"/>
              <a:ext cx="954192" cy="5943600"/>
            </a:xfrm>
            <a:prstGeom prst="rect">
              <a:avLst/>
            </a:prstGeom>
            <a:solidFill>
              <a:srgbClr val="FFA0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F0C7EC-4198-42B3-87B0-4010357DFA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85A3F116-CE8A-4091-B050-6E29E36E1903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432F9285-DB4B-4410-B576-0FCBE590FC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A70E7D44-B911-4FA0-9BB8-9D8E54408A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12C11AF5-FE73-497F-836F-C894AEFF5F39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1ACAB1A4-7FC3-4BCB-84EB-7796CAECF6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1DC4B5B5-BC11-4D71-9E17-495F3B4250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99FCB893-18C3-498D-AB19-425857B091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8E1273C0-53AE-40A9-9B1A-2F1BF4EBD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4C05C6EA-029A-4D4E-9AE5-5F7BCFC652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3941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90CD050-8971-4822-B101-DC9BDBB8E634}"/>
              </a:ext>
            </a:extLst>
          </p:cNvPr>
          <p:cNvSpPr/>
          <p:nvPr userDrawn="1"/>
        </p:nvSpPr>
        <p:spPr>
          <a:xfrm>
            <a:off x="-8895" y="719091"/>
            <a:ext cx="240030" cy="4424409"/>
          </a:xfrm>
          <a:prstGeom prst="rect">
            <a:avLst/>
          </a:prstGeom>
          <a:solidFill>
            <a:srgbClr val="0A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14394DF-9B97-4FD7-A305-95D007ADA7AC}"/>
              </a:ext>
            </a:extLst>
          </p:cNvPr>
          <p:cNvSpPr/>
          <p:nvPr userDrawn="1"/>
        </p:nvSpPr>
        <p:spPr>
          <a:xfrm>
            <a:off x="6973560" y="719091"/>
            <a:ext cx="994410" cy="4424409"/>
          </a:xfrm>
          <a:prstGeom prst="rect">
            <a:avLst/>
          </a:prstGeom>
          <a:solidFill>
            <a:srgbClr val="0A7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11706F-9D53-4E73-BCF1-DB191B0D19C2}"/>
              </a:ext>
            </a:extLst>
          </p:cNvPr>
          <p:cNvSpPr/>
          <p:nvPr userDrawn="1"/>
        </p:nvSpPr>
        <p:spPr>
          <a:xfrm>
            <a:off x="7943399" y="719091"/>
            <a:ext cx="754380" cy="4424409"/>
          </a:xfrm>
          <a:prstGeom prst="rect">
            <a:avLst/>
          </a:prstGeom>
          <a:solidFill>
            <a:srgbClr val="231E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89AF803-B215-4DCC-BF17-C868078EBA8A}"/>
              </a:ext>
            </a:extLst>
          </p:cNvPr>
          <p:cNvSpPr/>
          <p:nvPr userDrawn="1"/>
        </p:nvSpPr>
        <p:spPr>
          <a:xfrm>
            <a:off x="8656159" y="719091"/>
            <a:ext cx="240030" cy="4424409"/>
          </a:xfrm>
          <a:prstGeom prst="rect">
            <a:avLst/>
          </a:prstGeom>
          <a:solidFill>
            <a:srgbClr val="001E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5A8D57D-F061-4E09-95E6-0ADAD193A5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8" y="195902"/>
            <a:ext cx="2826994" cy="31549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0E551CD2-1F5B-46CA-AF7E-5CA34AA0C58A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79822" y="2888457"/>
            <a:ext cx="6431444" cy="1394222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Other information, 28pt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ACC17E5E-5159-4675-8113-85D37ACD53C3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79822" y="1058466"/>
            <a:ext cx="6431444" cy="162282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FontTx/>
              <a:buNone/>
              <a:defRPr sz="3600" b="1"/>
            </a:lvl1pPr>
          </a:lstStyle>
          <a:p>
            <a:pPr lvl="0"/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</p:spTree>
    <p:extLst>
      <p:ext uri="{BB962C8B-B14F-4D97-AF65-F5344CB8AC3E}">
        <p14:creationId xmlns:p14="http://schemas.microsoft.com/office/powerpoint/2010/main" val="32005256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Gre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FD3F75BC-4A92-41D5-A8DA-D3E84975C934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003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US" sz="1400" dirty="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FA705DD-56ED-4F54-AA91-35E616D4BC13}"/>
              </a:ext>
            </a:extLst>
          </p:cNvPr>
          <p:cNvGrpSpPr/>
          <p:nvPr userDrawn="1"/>
        </p:nvGrpSpPr>
        <p:grpSpPr>
          <a:xfrm>
            <a:off x="685803" y="0"/>
            <a:ext cx="8458199" cy="4457700"/>
            <a:chOff x="922993" y="0"/>
            <a:chExt cx="11265832" cy="59436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CA983449-2E0B-43CA-9BC5-182C2EF5B47E}"/>
                </a:ext>
              </a:extLst>
            </p:cNvPr>
            <p:cNvSpPr/>
            <p:nvPr userDrawn="1"/>
          </p:nvSpPr>
          <p:spPr>
            <a:xfrm>
              <a:off x="922993" y="0"/>
              <a:ext cx="10361686" cy="5943600"/>
            </a:xfrm>
            <a:prstGeom prst="rect">
              <a:avLst/>
            </a:prstGeom>
            <a:solidFill>
              <a:srgbClr val="0AD2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53DDF91-51BF-4D32-98B7-15240757038B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007D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BF651FB-2EEE-4CEC-AB1F-9990F441A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40" y="4649779"/>
            <a:ext cx="2518875" cy="281106"/>
          </a:xfrm>
          <a:prstGeom prst="rect">
            <a:avLst/>
          </a:prstGeom>
        </p:spPr>
      </p:pic>
      <p:sp>
        <p:nvSpPr>
          <p:cNvPr id="8" name="L-Shape 7">
            <a:extLst>
              <a:ext uri="{FF2B5EF4-FFF2-40B4-BE49-F238E27FC236}">
                <a16:creationId xmlns:a16="http://schemas.microsoft.com/office/drawing/2014/main" xmlns="" id="{2A89CD49-FA2A-4E24-964A-A7AC94506A47}"/>
              </a:ext>
            </a:extLst>
          </p:cNvPr>
          <p:cNvSpPr/>
          <p:nvPr userDrawn="1"/>
        </p:nvSpPr>
        <p:spPr>
          <a:xfrm rot="10800000">
            <a:off x="-413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DA80CB3F-B139-4AA5-868D-E62A3A2A8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67136" y="2983230"/>
            <a:ext cx="6240780" cy="1371600"/>
          </a:xfrm>
          <a:prstGeom prst="rect">
            <a:avLst/>
          </a:prstGeom>
          <a:noFill/>
        </p:spPr>
        <p:txBody>
          <a:bodyPr lIns="68577" tIns="34289" rIns="68577" bIns="34289">
            <a:no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 dirty="0"/>
              <a:t>Other information, 28pt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xmlns="" id="{19715368-2B09-42B3-B040-029DBA29CD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89436" y="1631158"/>
            <a:ext cx="5828109" cy="1128713"/>
          </a:xfrm>
          <a:prstGeom prst="rect">
            <a:avLst/>
          </a:prstGeom>
        </p:spPr>
        <p:txBody>
          <a:bodyPr lIns="68577" tIns="34289" rIns="68577" bIns="34289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01EDC421-108E-4B62-8C43-E5D1190D267C}"/>
              </a:ext>
            </a:extLst>
          </p:cNvPr>
          <p:cNvGrpSpPr/>
          <p:nvPr userDrawn="1"/>
        </p:nvGrpSpPr>
        <p:grpSpPr>
          <a:xfrm>
            <a:off x="1203933" y="4603022"/>
            <a:ext cx="2340154" cy="307523"/>
            <a:chOff x="1605241" y="6137360"/>
            <a:chExt cx="3120205" cy="410030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xmlns="" id="{B341D8EE-A808-4BD8-9630-3245EFD5EA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053" y="6150970"/>
              <a:ext cx="474898" cy="385741"/>
            </a:xfrm>
            <a:prstGeom prst="rect">
              <a:avLst/>
            </a:prstGeom>
          </p:spPr>
        </p:pic>
        <p:pic>
          <p:nvPicPr>
            <p:cNvPr id="20" name="Picture 19">
              <a:hlinkClick r:id="rId5"/>
              <a:extLst>
                <a:ext uri="{FF2B5EF4-FFF2-40B4-BE49-F238E27FC236}">
                  <a16:creationId xmlns:a16="http://schemas.microsoft.com/office/drawing/2014/main" xmlns="" id="{A79C7CD1-7957-4418-8E75-AAEDC511CB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419" y="6140293"/>
              <a:ext cx="405785" cy="407097"/>
            </a:xfrm>
            <a:prstGeom prst="rect">
              <a:avLst/>
            </a:prstGeom>
          </p:spPr>
        </p:pic>
        <p:pic>
          <p:nvPicPr>
            <p:cNvPr id="21" name="Picture 20">
              <a:hlinkClick r:id="rId7"/>
              <a:extLst>
                <a:ext uri="{FF2B5EF4-FFF2-40B4-BE49-F238E27FC236}">
                  <a16:creationId xmlns:a16="http://schemas.microsoft.com/office/drawing/2014/main" xmlns="" id="{E3765027-D74F-42AC-9D81-44A69DB1AE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8800" y="6137360"/>
              <a:ext cx="405785" cy="405785"/>
            </a:xfrm>
            <a:prstGeom prst="rect">
              <a:avLst/>
            </a:prstGeom>
          </p:spPr>
        </p:pic>
        <p:pic>
          <p:nvPicPr>
            <p:cNvPr id="22" name="Picture 21">
              <a:hlinkClick r:id="rId9"/>
              <a:extLst>
                <a:ext uri="{FF2B5EF4-FFF2-40B4-BE49-F238E27FC236}">
                  <a16:creationId xmlns:a16="http://schemas.microsoft.com/office/drawing/2014/main" xmlns="" id="{14567F00-7898-4CF9-B03A-7F65CA6617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6428" y="6168337"/>
              <a:ext cx="519018" cy="363722"/>
            </a:xfrm>
            <a:prstGeom prst="rect">
              <a:avLst/>
            </a:prstGeom>
          </p:spPr>
        </p:pic>
        <p:pic>
          <p:nvPicPr>
            <p:cNvPr id="23" name="Picture 22">
              <a:hlinkClick r:id="rId11"/>
              <a:extLst>
                <a:ext uri="{FF2B5EF4-FFF2-40B4-BE49-F238E27FC236}">
                  <a16:creationId xmlns:a16="http://schemas.microsoft.com/office/drawing/2014/main" xmlns="" id="{957700C5-8F61-4A9E-8B20-7F02870317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5241" y="6188381"/>
              <a:ext cx="359091" cy="354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385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F144C38-6C33-4C03-8ED4-BC5544B3AC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08" y="-1"/>
            <a:ext cx="6823710" cy="4483691"/>
          </a:xfrm>
          <a:prstGeom prst="rect">
            <a:avLst/>
          </a:prstGeom>
        </p:spPr>
      </p:pic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1EA52BD3-1D6A-4F1D-9902-4716F367DEEF}"/>
              </a:ext>
            </a:extLst>
          </p:cNvPr>
          <p:cNvSpPr/>
          <p:nvPr userDrawn="1"/>
        </p:nvSpPr>
        <p:spPr>
          <a:xfrm>
            <a:off x="0" y="0"/>
            <a:ext cx="9141714" cy="5143500"/>
          </a:xfrm>
          <a:custGeom>
            <a:avLst/>
            <a:gdLst>
              <a:gd name="connsiteX0" fmla="*/ 0 w 12188952"/>
              <a:gd name="connsiteY0" fmla="*/ 0 h 6858000"/>
              <a:gd name="connsiteX1" fmla="*/ 914400 w 12188952"/>
              <a:gd name="connsiteY1" fmla="*/ 0 h 6858000"/>
              <a:gd name="connsiteX2" fmla="*/ 914400 w 12188952"/>
              <a:gd name="connsiteY2" fmla="*/ 5943600 h 6858000"/>
              <a:gd name="connsiteX3" fmla="*/ 12188952 w 12188952"/>
              <a:gd name="connsiteY3" fmla="*/ 5943600 h 6858000"/>
              <a:gd name="connsiteX4" fmla="*/ 12188952 w 12188952"/>
              <a:gd name="connsiteY4" fmla="*/ 6858000 h 6858000"/>
              <a:gd name="connsiteX5" fmla="*/ 914400 w 12188952"/>
              <a:gd name="connsiteY5" fmla="*/ 6858000 h 6858000"/>
              <a:gd name="connsiteX6" fmla="*/ 0 w 12188952"/>
              <a:gd name="connsiteY6" fmla="*/ 6858000 h 6858000"/>
              <a:gd name="connsiteX7" fmla="*/ 0 w 12188952"/>
              <a:gd name="connsiteY7" fmla="*/ 5943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6858000">
                <a:moveTo>
                  <a:pt x="0" y="0"/>
                </a:moveTo>
                <a:lnTo>
                  <a:pt x="914400" y="0"/>
                </a:lnTo>
                <a:lnTo>
                  <a:pt x="914400" y="5943600"/>
                </a:lnTo>
                <a:lnTo>
                  <a:pt x="12188952" y="5943600"/>
                </a:lnTo>
                <a:lnTo>
                  <a:pt x="12188952" y="6858000"/>
                </a:lnTo>
                <a:lnTo>
                  <a:pt x="914400" y="6858000"/>
                </a:lnTo>
                <a:lnTo>
                  <a:pt x="0" y="6858000"/>
                </a:lnTo>
                <a:lnTo>
                  <a:pt x="0" y="5943600"/>
                </a:lnTo>
                <a:close/>
              </a:path>
            </a:pathLst>
          </a:custGeom>
          <a:solidFill>
            <a:srgbClr val="343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4E4A5424-434E-4A10-A9F2-D773BD9E6B0A}"/>
              </a:ext>
            </a:extLst>
          </p:cNvPr>
          <p:cNvGrpSpPr/>
          <p:nvPr userDrawn="1"/>
        </p:nvGrpSpPr>
        <p:grpSpPr>
          <a:xfrm>
            <a:off x="7469099" y="0"/>
            <a:ext cx="1672520" cy="4457700"/>
            <a:chOff x="9958799" y="0"/>
            <a:chExt cx="2230026" cy="5943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4C95B5B-50C4-4566-BCF9-FB02E33A9D09}"/>
                </a:ext>
              </a:extLst>
            </p:cNvPr>
            <p:cNvSpPr/>
            <p:nvPr userDrawn="1"/>
          </p:nvSpPr>
          <p:spPr>
            <a:xfrm>
              <a:off x="9958799" y="0"/>
              <a:ext cx="1325880" cy="5943600"/>
            </a:xfrm>
            <a:prstGeom prst="rect">
              <a:avLst/>
            </a:prstGeom>
            <a:solidFill>
              <a:srgbClr val="A80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2BAE8392-33D6-44DA-BD16-398FCCFF59C6}"/>
                </a:ext>
              </a:extLst>
            </p:cNvPr>
            <p:cNvSpPr/>
            <p:nvPr userDrawn="1"/>
          </p:nvSpPr>
          <p:spPr>
            <a:xfrm>
              <a:off x="11246400" y="0"/>
              <a:ext cx="942425" cy="5943600"/>
            </a:xfrm>
            <a:prstGeom prst="rect">
              <a:avLst/>
            </a:prstGeom>
            <a:solidFill>
              <a:srgbClr val="6E00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55F362D-0D88-4524-9053-6BADCD177E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4649779"/>
            <a:ext cx="2518875" cy="281106"/>
          </a:xfrm>
          <a:prstGeom prst="rect">
            <a:avLst/>
          </a:prstGeom>
        </p:spPr>
      </p:pic>
      <p:sp>
        <p:nvSpPr>
          <p:cNvPr id="12" name="L-Shape 11">
            <a:extLst>
              <a:ext uri="{FF2B5EF4-FFF2-40B4-BE49-F238E27FC236}">
                <a16:creationId xmlns:a16="http://schemas.microsoft.com/office/drawing/2014/main" xmlns="" id="{3462B51E-73B4-4D74-8EF2-1A279EEF4166}"/>
              </a:ext>
            </a:extLst>
          </p:cNvPr>
          <p:cNvSpPr/>
          <p:nvPr userDrawn="1"/>
        </p:nvSpPr>
        <p:spPr>
          <a:xfrm rot="10800000">
            <a:off x="6445" y="4457232"/>
            <a:ext cx="685800" cy="685800"/>
          </a:xfrm>
          <a:prstGeom prst="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AU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5674874F-EC31-44B6-AB5A-C1479BF8ADF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7136" y="2856310"/>
            <a:ext cx="6240780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4" name="Text Placeholder 14">
            <a:extLst>
              <a:ext uri="{FF2B5EF4-FFF2-40B4-BE49-F238E27FC236}">
                <a16:creationId xmlns:a16="http://schemas.microsoft.com/office/drawing/2014/main" xmlns="" id="{8473314E-2D7C-4128-8D7C-417A308C14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7136" y="1058466"/>
            <a:ext cx="6240780" cy="1622822"/>
          </a:xfrm>
          <a:prstGeom prst="rect">
            <a:avLst/>
          </a:prstGeom>
        </p:spPr>
        <p:txBody>
          <a:bodyPr lIns="68580" tIns="34290" rIns="68580" bIns="34290" anchor="b"/>
          <a:lstStyle>
            <a:lvl1pPr marL="0" indent="0">
              <a:buFontTx/>
              <a:buNone/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</p:spTree>
    <p:extLst>
      <p:ext uri="{BB962C8B-B14F-4D97-AF65-F5344CB8AC3E}">
        <p14:creationId xmlns:p14="http://schemas.microsoft.com/office/powerpoint/2010/main" val="630974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514DCB0-4B3A-4907-B708-D4565AC8C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"/>
            <a:ext cx="9141619" cy="514285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BB2188B4-5B9F-46FC-8173-212574C272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sp>
        <p:nvSpPr>
          <p:cNvPr id="6" name="Date Placeholder 6">
            <a:extLst>
              <a:ext uri="{FF2B5EF4-FFF2-40B4-BE49-F238E27FC236}">
                <a16:creationId xmlns:a16="http://schemas.microsoft.com/office/drawing/2014/main" xmlns="" id="{37FD1C6E-C9E6-4286-A606-7E3826090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0060" y="237780"/>
            <a:ext cx="1371600" cy="20574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defTabSz="685800"/>
            <a:endParaRPr lang="en-US" dirty="0">
              <a:solidFill>
                <a:srgbClr val="FFFFFF"/>
              </a:solidFill>
              <a:latin typeface="Jacobs Chrono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58AF29C-9A14-46F0-BBC9-2424AB3900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038" y="4649779"/>
            <a:ext cx="2518875" cy="281106"/>
          </a:xfrm>
          <a:prstGeom prst="rect">
            <a:avLst/>
          </a:prstGeom>
        </p:spPr>
      </p:pic>
      <p:sp>
        <p:nvSpPr>
          <p:cNvPr id="8" name="Text Placeholder 5">
            <a:extLst>
              <a:ext uri="{FF2B5EF4-FFF2-40B4-BE49-F238E27FC236}">
                <a16:creationId xmlns:a16="http://schemas.microsoft.com/office/drawing/2014/main" xmlns="" id="{8EC49C7F-D758-438C-9920-877F8067F7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56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Yell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48F91E-E23C-4007-8942-C29B792D88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4" y="351"/>
            <a:ext cx="6787031" cy="514314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5E3A1F5-0141-4DDA-B919-62B16FDC4624}"/>
              </a:ext>
            </a:extLst>
          </p:cNvPr>
          <p:cNvSpPr/>
          <p:nvPr userDrawn="1"/>
        </p:nvSpPr>
        <p:spPr>
          <a:xfrm>
            <a:off x="6973560" y="0"/>
            <a:ext cx="1309381" cy="5143500"/>
          </a:xfrm>
          <a:prstGeom prst="rect">
            <a:avLst/>
          </a:prstGeom>
          <a:solidFill>
            <a:srgbClr val="FFB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D424CE7-6080-4956-AC1C-89109849331C}"/>
              </a:ext>
            </a:extLst>
          </p:cNvPr>
          <p:cNvSpPr/>
          <p:nvPr userDrawn="1"/>
        </p:nvSpPr>
        <p:spPr>
          <a:xfrm>
            <a:off x="8282940" y="0"/>
            <a:ext cx="696806" cy="5143500"/>
          </a:xfrm>
          <a:prstGeom prst="rect">
            <a:avLst/>
          </a:prstGeom>
          <a:solidFill>
            <a:srgbClr val="FFA0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DDC8FA6-C9F4-4B67-A8D8-A5B65CE458C7}"/>
              </a:ext>
            </a:extLst>
          </p:cNvPr>
          <p:cNvSpPr/>
          <p:nvPr userDrawn="1"/>
        </p:nvSpPr>
        <p:spPr>
          <a:xfrm>
            <a:off x="8979747" y="0"/>
            <a:ext cx="228104" cy="5143500"/>
          </a:xfrm>
          <a:prstGeom prst="rect">
            <a:avLst/>
          </a:prstGeom>
          <a:solidFill>
            <a:srgbClr val="A0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3F86D3B7-F58D-422E-8863-B9622893D9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DB28C6-8802-4686-BB18-1757357F27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211" y="4591419"/>
            <a:ext cx="2826994" cy="315492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E6785237-1B29-4A2F-907B-E329C5EB0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DDD595-DBFF-4B62-8EC6-C2854AFA84C2}"/>
              </a:ext>
            </a:extLst>
          </p:cNvPr>
          <p:cNvSpPr/>
          <p:nvPr userDrawn="1"/>
        </p:nvSpPr>
        <p:spPr>
          <a:xfrm>
            <a:off x="-8896" y="0"/>
            <a:ext cx="246310" cy="5143500"/>
          </a:xfrm>
          <a:prstGeom prst="rect">
            <a:avLst/>
          </a:prstGeom>
          <a:solidFill>
            <a:srgbClr val="FFB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388894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B0E0ED9-6381-4CE2-826F-F81BAA9EB22C}"/>
              </a:ext>
            </a:extLst>
          </p:cNvPr>
          <p:cNvSpPr/>
          <p:nvPr userDrawn="1"/>
        </p:nvSpPr>
        <p:spPr>
          <a:xfrm>
            <a:off x="706373" y="0"/>
            <a:ext cx="8435246" cy="720090"/>
          </a:xfrm>
          <a:prstGeom prst="rect">
            <a:avLst/>
          </a:prstGeom>
          <a:solidFill>
            <a:srgbClr val="007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0F677DD-5004-4C77-955E-F5D8446A3FC7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48" y="692695"/>
            <a:ext cx="8435245" cy="3291840"/>
          </a:xfrm>
          <a:prstGeom prst="rect">
            <a:avLst/>
          </a:prstGeom>
        </p:spPr>
      </p:pic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B24D2416-242E-4926-A009-C2757361DEE3}"/>
              </a:ext>
            </a:extLst>
          </p:cNvPr>
          <p:cNvSpPr>
            <a:spLocks/>
          </p:cNvSpPr>
          <p:nvPr userDrawn="1"/>
        </p:nvSpPr>
        <p:spPr bwMode="auto">
          <a:xfrm>
            <a:off x="-1" y="4430268"/>
            <a:ext cx="706374" cy="713232"/>
          </a:xfrm>
          <a:custGeom>
            <a:avLst/>
            <a:gdLst>
              <a:gd name="T0" fmla="*/ 0 w 574"/>
              <a:gd name="T1" fmla="*/ 0 h 575"/>
              <a:gd name="T2" fmla="*/ 0 w 574"/>
              <a:gd name="T3" fmla="*/ 309 h 575"/>
              <a:gd name="T4" fmla="*/ 263 w 574"/>
              <a:gd name="T5" fmla="*/ 309 h 575"/>
              <a:gd name="T6" fmla="*/ 263 w 574"/>
              <a:gd name="T7" fmla="*/ 575 h 575"/>
              <a:gd name="T8" fmla="*/ 574 w 574"/>
              <a:gd name="T9" fmla="*/ 575 h 575"/>
              <a:gd name="T10" fmla="*/ 574 w 574"/>
              <a:gd name="T11" fmla="*/ 0 h 575"/>
              <a:gd name="T12" fmla="*/ 0 w 574"/>
              <a:gd name="T13" fmla="*/ 0 h 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74" h="575">
                <a:moveTo>
                  <a:pt x="0" y="0"/>
                </a:moveTo>
                <a:lnTo>
                  <a:pt x="0" y="309"/>
                </a:lnTo>
                <a:lnTo>
                  <a:pt x="263" y="309"/>
                </a:lnTo>
                <a:lnTo>
                  <a:pt x="263" y="575"/>
                </a:lnTo>
                <a:lnTo>
                  <a:pt x="574" y="575"/>
                </a:lnTo>
                <a:lnTo>
                  <a:pt x="574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/>
            <a:endParaRPr lang="en-US" sz="140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1FC8042-85BA-4529-AC57-15AC48F290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136" y="1578042"/>
            <a:ext cx="65151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</a:t>
            </a:r>
            <a:br>
              <a:rPr lang="en-US" dirty="0"/>
            </a:br>
            <a:r>
              <a:rPr lang="en-US" dirty="0"/>
              <a:t>Two line limit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1004680-7D14-4CED-A2DB-8A7E0A00F8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2" y="4667979"/>
            <a:ext cx="2478956" cy="276651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A9C0E1A4-AF59-4D13-BD8D-297D447D93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7136" y="2856310"/>
            <a:ext cx="6515100" cy="739147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455D468-98BC-43E3-955F-CA56434CB08B}"/>
              </a:ext>
            </a:extLst>
          </p:cNvPr>
          <p:cNvSpPr/>
          <p:nvPr userDrawn="1"/>
        </p:nvSpPr>
        <p:spPr>
          <a:xfrm>
            <a:off x="706373" y="3959912"/>
            <a:ext cx="8435246" cy="480060"/>
          </a:xfrm>
          <a:prstGeom prst="rect">
            <a:avLst/>
          </a:prstGeom>
          <a:solidFill>
            <a:srgbClr val="0AD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en-US" sz="1400">
              <a:solidFill>
                <a:srgbClr val="FFFFFF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2978457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xmlns="" id="{253BAD09-C86F-4694-905A-68C69D00A2D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37814" y="685800"/>
            <a:ext cx="1988820" cy="4457700"/>
          </a:xfrm>
          <a:prstGeom prst="rect">
            <a:avLst/>
          </a:prstGeom>
          <a:solidFill>
            <a:srgbClr val="BFBFBF"/>
          </a:solidFill>
        </p:spPr>
        <p:txBody>
          <a:bodyPr lIns="137160" tIns="137160" rIns="137160" bIns="34290"/>
          <a:lstStyle>
            <a:lvl1pPr marL="0" indent="0">
              <a:buFontTx/>
              <a:buNone/>
              <a:defRPr sz="1100"/>
            </a:lvl1pPr>
          </a:lstStyle>
          <a:p>
            <a:r>
              <a:rPr lang="en-US" dirty="0"/>
              <a:t>Drag picture to placeholder or click icon to add, then send to back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A07CAD0-C02C-400F-B2B0-0B862081D002}"/>
              </a:ext>
            </a:extLst>
          </p:cNvPr>
          <p:cNvGrpSpPr/>
          <p:nvPr userDrawn="1"/>
        </p:nvGrpSpPr>
        <p:grpSpPr>
          <a:xfrm>
            <a:off x="-8895" y="685800"/>
            <a:ext cx="8905084" cy="4457700"/>
            <a:chOff x="-11860" y="914400"/>
            <a:chExt cx="11873445" cy="5943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AFF8CEB4-0D7B-4346-97F3-8725928B71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002" y="914400"/>
              <a:ext cx="7772400" cy="594360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F84E1496-E6CF-4C3F-8754-C59ADECD9F05}"/>
                </a:ext>
              </a:extLst>
            </p:cNvPr>
            <p:cNvSpPr/>
            <p:nvPr userDrawn="1"/>
          </p:nvSpPr>
          <p:spPr>
            <a:xfrm>
              <a:off x="-11860" y="914400"/>
              <a:ext cx="320040" cy="5943600"/>
            </a:xfrm>
            <a:prstGeom prst="rect">
              <a:avLst/>
            </a:prstGeom>
            <a:solidFill>
              <a:srgbClr val="0A7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3648A58-FA27-4AF7-83D8-4ACA950E4BFB}"/>
                </a:ext>
              </a:extLst>
            </p:cNvPr>
            <p:cNvSpPr/>
            <p:nvPr userDrawn="1"/>
          </p:nvSpPr>
          <p:spPr>
            <a:xfrm>
              <a:off x="8023944" y="914400"/>
              <a:ext cx="868680" cy="5943600"/>
            </a:xfrm>
            <a:prstGeom prst="rect">
              <a:avLst/>
            </a:prstGeom>
            <a:solidFill>
              <a:srgbClr val="231E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00E6C1AA-5826-46A2-B685-4F4EA2AE2AEB}"/>
                </a:ext>
              </a:extLst>
            </p:cNvPr>
            <p:cNvSpPr/>
            <p:nvPr userDrawn="1"/>
          </p:nvSpPr>
          <p:spPr>
            <a:xfrm>
              <a:off x="11465169" y="914400"/>
              <a:ext cx="396416" cy="5943600"/>
            </a:xfrm>
            <a:prstGeom prst="rect">
              <a:avLst/>
            </a:prstGeom>
            <a:solidFill>
              <a:srgbClr val="001E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400">
                <a:solidFill>
                  <a:srgbClr val="FFFFFF"/>
                </a:solidFill>
                <a:latin typeface="Jacobs Chronos"/>
              </a:endParaRPr>
            </a:p>
          </p:txBody>
        </p: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1F11FF8A-B049-4996-AD66-199DE4FAA42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0060" y="1578042"/>
            <a:ext cx="5486400" cy="1097280"/>
          </a:xfrm>
          <a:prstGeom prst="rect">
            <a:avLst/>
          </a:prstGeom>
          <a:noFill/>
        </p:spPr>
        <p:txBody>
          <a:bodyPr lIns="68580" tIns="34290" rIns="68580" bIns="34290" anchor="b">
            <a:noAutofit/>
          </a:bodyPr>
          <a:lstStyle>
            <a:lvl1pPr algn="l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title, 48pt bold, two line limit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B112CA2-FA83-46B4-B03B-D8CE51B3F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268" y="195902"/>
            <a:ext cx="2826994" cy="315492"/>
          </a:xfrm>
          <a:prstGeom prst="rect">
            <a:avLst/>
          </a:prstGeom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xmlns="" id="{3D4EBBA2-EF8B-47E2-8BD2-4C72B4AC870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823" y="2856310"/>
            <a:ext cx="6493669" cy="1332309"/>
          </a:xfrm>
          <a:prstGeom prst="rect">
            <a:avLst/>
          </a:prstGeom>
        </p:spPr>
        <p:txBody>
          <a:bodyPr lIns="68580" tIns="34290" rIns="68580" bIns="34290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dirty="0"/>
              <a:t>Other information,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43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Relationship Id="rId11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931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</p:sldLayoutIdLst>
  <p:hf hd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4A1A0ABA-277A-494D-AFC5-4231A957C667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240030" y="365096"/>
            <a:ext cx="8641080" cy="4800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Slide title, 28pt bold</a:t>
            </a:r>
            <a:endParaRPr lang="en-AU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B30F616C-87D7-4D71-A540-D0E1DC2F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0029" y="1038688"/>
            <a:ext cx="8641080" cy="3556172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xmlns="" id="{45CAD75A-537E-4B12-960F-4DC7FBD90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60869" y="4732020"/>
            <a:ext cx="1920240" cy="20574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pPr defTabSz="685783"/>
            <a:r>
              <a:rPr lang="en-AU" dirty="0">
                <a:solidFill>
                  <a:srgbClr val="000000"/>
                </a:solidFill>
                <a:latin typeface="Jacobs Chronos"/>
              </a:rPr>
              <a:t>©Jacobs 2020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D013D39C-859A-4492-96A6-21F28975B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40031" y="4732020"/>
            <a:ext cx="586256" cy="20574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800" b="1">
                <a:solidFill>
                  <a:schemeClr val="tx1"/>
                </a:solidFill>
                <a:latin typeface="+mj-lt"/>
                <a:cs typeface="JacobsChronos" pitchFamily="34" charset="0"/>
              </a:defRPr>
            </a:lvl1pPr>
          </a:lstStyle>
          <a:p>
            <a:pPr defTabSz="685783"/>
            <a:fld id="{9B3E39EC-4BE2-4DEA-81C0-4ABC0AAB4AC0}" type="slidenum">
              <a:rPr lang="en-AU" smtClean="0">
                <a:solidFill>
                  <a:srgbClr val="000000"/>
                </a:solidFill>
                <a:latin typeface="Jacobs Chronos"/>
              </a:rPr>
              <a:pPr defTabSz="685783"/>
              <a:t>‹#›</a:t>
            </a:fld>
            <a:endParaRPr lang="en-AU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405893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</p:sldLayoutIdLst>
  <p:hf hd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202495" indent="-202495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0499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0748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09980" indent="-202495" algn="l" defTabSz="685783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12475" indent="-202495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6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</p:sldLayoutIdLst>
  <p:hf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chemeClr val="tx1"/>
          </a:solidFill>
          <a:latin typeface="Jacobs Chronos" panose="010B0603030503030204" pitchFamily="34" charset="0"/>
          <a:ea typeface="+mj-ea"/>
          <a:cs typeface="Jacobs Chronos" panose="010B0603030503030204" pitchFamily="34" charset="0"/>
        </a:defRPr>
      </a:lvl1pPr>
    </p:titleStyle>
    <p:bodyStyle>
      <a:lvl1pPr marL="171442" indent="-202490" algn="l" defTabSz="685766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1pPr>
      <a:lvl2pPr marL="431979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7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2pPr>
      <a:lvl3pPr marL="647968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3pPr>
      <a:lvl4pPr marL="863957" indent="-202490" algn="l" defTabSz="685766" rtl="0" eaLnBrk="1" latinLnBrk="0" hangingPunct="1">
        <a:lnSpc>
          <a:spcPct val="90000"/>
        </a:lnSpc>
        <a:spcBef>
          <a:spcPts val="375"/>
        </a:spcBef>
        <a:buFont typeface="Jacobs Chronos" panose="010B0603030503030204" pitchFamily="34" charset="0"/>
        <a:buChar char="−"/>
        <a:defRPr sz="14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4pPr>
      <a:lvl5pPr marL="1079946" indent="-202490" algn="l" defTabSz="685766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Jacobs Chronos" panose="010B0603030503030204" pitchFamily="34" charset="0"/>
          <a:ea typeface="+mn-ea"/>
          <a:cs typeface="Jacobs Chronos" panose="010B0603030503030204" pitchFamily="34" charset="0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hyperlink" Target="https://www.youtube.com/user/jacobsworldwide" TargetMode="External"/><Relationship Id="rId13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Relationship Id="rId4" Type="http://schemas.openxmlformats.org/officeDocument/2006/relationships/hyperlink" Target="https://www.instagram.com/jacobsconnects/" TargetMode="External"/><Relationship Id="rId5" Type="http://schemas.openxmlformats.org/officeDocument/2006/relationships/image" Target="../media/image34.png"/><Relationship Id="rId6" Type="http://schemas.openxmlformats.org/officeDocument/2006/relationships/hyperlink" Target="https://www.facebook.com/JacobsConnects/" TargetMode="External"/><Relationship Id="rId7" Type="http://schemas.openxmlformats.org/officeDocument/2006/relationships/image" Target="../media/image35.png"/><Relationship Id="rId8" Type="http://schemas.openxmlformats.org/officeDocument/2006/relationships/hyperlink" Target="https://twitter.com/JacobsConnects" TargetMode="External"/><Relationship Id="rId9" Type="http://schemas.openxmlformats.org/officeDocument/2006/relationships/image" Target="../media/image36.png"/><Relationship Id="rId10" Type="http://schemas.openxmlformats.org/officeDocument/2006/relationships/hyperlink" Target="https://www.linkedin.com/company/jacob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144.svg"/><Relationship Id="rId5" Type="http://schemas.openxmlformats.org/officeDocument/2006/relationships/image" Target="../media/image28.png"/><Relationship Id="rId6" Type="http://schemas.openxmlformats.org/officeDocument/2006/relationships/image" Target="../media/image146.svg"/><Relationship Id="rId7" Type="http://schemas.openxmlformats.org/officeDocument/2006/relationships/image" Target="../media/image29.png"/><Relationship Id="rId8" Type="http://schemas.openxmlformats.org/officeDocument/2006/relationships/image" Target="../media/image148.svg"/><Relationship Id="rId9" Type="http://schemas.openxmlformats.org/officeDocument/2006/relationships/image" Target="../media/image25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3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5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5CECF0-1B84-4C72-9CF9-B5B2ECABC2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300">
                <a:latin typeface="Arial" panose="020B0604020202020204" pitchFamily="34" charset="0"/>
                <a:cs typeface="Arial" panose="020B0604020202020204" pitchFamily="34" charset="0"/>
              </a:rPr>
              <a:t>Road Pricing </a:t>
            </a: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for Prosperity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A44760C-5082-4137-BB9B-7437839004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Climate Change Citizen Assembly</a:t>
            </a:r>
          </a:p>
        </p:txBody>
      </p:sp>
      <p:pic>
        <p:nvPicPr>
          <p:cNvPr id="1026" name="Picture 2" descr="Image result for volterra partners">
            <a:extLst>
              <a:ext uri="{FF2B5EF4-FFF2-40B4-BE49-F238E27FC236}">
                <a16:creationId xmlns:a16="http://schemas.microsoft.com/office/drawing/2014/main" xmlns="" id="{813408FA-368F-4722-82BF-4FEDF481F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799" y="81108"/>
            <a:ext cx="1028741" cy="4606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BBA390C-5871-4E98-BE38-DAF379C693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664" y="198564"/>
            <a:ext cx="2365895" cy="26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3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F7204DB6-1292-4C33-80E9-FD0F251FE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5" t="34233" r="36961" b="48609"/>
          <a:stretch/>
        </p:blipFill>
        <p:spPr bwMode="auto">
          <a:xfrm>
            <a:off x="3995311" y="1105852"/>
            <a:ext cx="1291122" cy="12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762F7DBC-DCB8-4FAC-A2B6-DA6BA19D0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t="5624" r="37174" b="77130"/>
          <a:stretch/>
        </p:blipFill>
        <p:spPr bwMode="auto">
          <a:xfrm>
            <a:off x="869198" y="1105854"/>
            <a:ext cx="1291122" cy="129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65096"/>
            <a:ext cx="8641080" cy="48006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 of road pricing to business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C6CECA-9DB8-4C36-9D57-4E85800FD1F4}"/>
              </a:ext>
            </a:extLst>
          </p:cNvPr>
          <p:cNvSpPr/>
          <p:nvPr/>
        </p:nvSpPr>
        <p:spPr>
          <a:xfrm>
            <a:off x="396474" y="4392682"/>
            <a:ext cx="23783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am a full-time HGV driver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7893A1-5ECE-499D-89D3-8F2F11B91C47}"/>
              </a:ext>
            </a:extLst>
          </p:cNvPr>
          <p:cNvSpPr/>
          <p:nvPr/>
        </p:nvSpPr>
        <p:spPr>
          <a:xfrm>
            <a:off x="3582256" y="4392682"/>
            <a:ext cx="23739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drive long distance all over the country , covering 54,000km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7FFB7A-0365-42C3-A88A-42D5FF1B8DD2}"/>
              </a:ext>
            </a:extLst>
          </p:cNvPr>
          <p:cNvGrpSpPr/>
          <p:nvPr/>
        </p:nvGrpSpPr>
        <p:grpSpPr>
          <a:xfrm>
            <a:off x="6797532" y="792703"/>
            <a:ext cx="1715615" cy="2634212"/>
            <a:chOff x="8717299" y="1137775"/>
            <a:chExt cx="2287486" cy="351228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C44CF6-252D-4B42-8FE4-56F99A63F085}"/>
                </a:ext>
              </a:extLst>
            </p:cNvPr>
            <p:cNvSpPr/>
            <p:nvPr/>
          </p:nvSpPr>
          <p:spPr>
            <a:xfrm>
              <a:off x="8869701" y="1436913"/>
              <a:ext cx="944859" cy="1721497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100" dirty="0">
                  <a:solidFill>
                    <a:srgbClr val="000000"/>
                  </a:solidFill>
                  <a:latin typeface="Jacobs Chronos"/>
                </a:rPr>
                <a:t>£18,015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FEBE975-3BB0-4643-9DAF-0AFFAB5CA66F}"/>
                </a:ext>
              </a:extLst>
            </p:cNvPr>
            <p:cNvSpPr/>
            <p:nvPr/>
          </p:nvSpPr>
          <p:spPr>
            <a:xfrm>
              <a:off x="8869700" y="3193246"/>
              <a:ext cx="944859" cy="381623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£4119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EBDF390-F9B6-4719-908B-868E26FF14D8}"/>
                </a:ext>
              </a:extLst>
            </p:cNvPr>
            <p:cNvSpPr/>
            <p:nvPr/>
          </p:nvSpPr>
          <p:spPr>
            <a:xfrm>
              <a:off x="9906019" y="1555304"/>
              <a:ext cx="944859" cy="1488636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100" dirty="0">
                  <a:solidFill>
                    <a:srgbClr val="000000"/>
                  </a:solidFill>
                  <a:latin typeface="Jacobs Chronos"/>
                </a:rPr>
                <a:t>£13,812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C5B525-6B31-477A-AEB7-CDBA8FDB8289}"/>
                </a:ext>
              </a:extLst>
            </p:cNvPr>
            <p:cNvSpPr/>
            <p:nvPr/>
          </p:nvSpPr>
          <p:spPr>
            <a:xfrm>
              <a:off x="9906018" y="3078778"/>
              <a:ext cx="944859" cy="496092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£6165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8DBD64-4491-44F0-AC96-84C8491D86B0}"/>
                </a:ext>
              </a:extLst>
            </p:cNvPr>
            <p:cNvSpPr/>
            <p:nvPr/>
          </p:nvSpPr>
          <p:spPr>
            <a:xfrm>
              <a:off x="8717299" y="3609706"/>
              <a:ext cx="1249660" cy="289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Currently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E5CAA3B-ECFE-43D4-8601-46EE3FABA434}"/>
                </a:ext>
              </a:extLst>
            </p:cNvPr>
            <p:cNvSpPr/>
            <p:nvPr/>
          </p:nvSpPr>
          <p:spPr>
            <a:xfrm>
              <a:off x="10008030" y="3622436"/>
              <a:ext cx="740833" cy="26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P4P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A9A014B-E6C6-4F5C-8EBC-771697EB28D1}"/>
                </a:ext>
              </a:extLst>
            </p:cNvPr>
            <p:cNvSpPr/>
            <p:nvPr/>
          </p:nvSpPr>
          <p:spPr>
            <a:xfrm>
              <a:off x="9236733" y="4104590"/>
              <a:ext cx="151213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Financial Cost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4B4E41-81DD-4810-B7FF-6DA9F61E143B}"/>
                </a:ext>
              </a:extLst>
            </p:cNvPr>
            <p:cNvSpPr/>
            <p:nvPr/>
          </p:nvSpPr>
          <p:spPr>
            <a:xfrm>
              <a:off x="9236733" y="4360466"/>
              <a:ext cx="1249661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Time Cost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EB923DE-25AF-4C9C-A83E-08748AD2FF31}"/>
                </a:ext>
              </a:extLst>
            </p:cNvPr>
            <p:cNvSpPr/>
            <p:nvPr/>
          </p:nvSpPr>
          <p:spPr>
            <a:xfrm>
              <a:off x="9032074" y="4452961"/>
              <a:ext cx="255039" cy="8477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87B78BB-D8A4-4071-BE21-7CEFDA789258}"/>
                </a:ext>
              </a:extLst>
            </p:cNvPr>
            <p:cNvSpPr/>
            <p:nvPr/>
          </p:nvSpPr>
          <p:spPr>
            <a:xfrm>
              <a:off x="9032074" y="4197085"/>
              <a:ext cx="255039" cy="84772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F7F3ADC-D56D-4E1E-AECA-F9CA5FD04128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18" y="1436914"/>
              <a:ext cx="944859" cy="6946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597B9AF-7902-4012-B1C7-C46E17F112A8}"/>
                </a:ext>
              </a:extLst>
            </p:cNvPr>
            <p:cNvSpPr/>
            <p:nvPr/>
          </p:nvSpPr>
          <p:spPr>
            <a:xfrm>
              <a:off x="9755125" y="1137775"/>
              <a:ext cx="124966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-36%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0E7BBF7-5139-4377-8C63-569105102C97}"/>
              </a:ext>
            </a:extLst>
          </p:cNvPr>
          <p:cNvSpPr/>
          <p:nvPr/>
        </p:nvSpPr>
        <p:spPr>
          <a:xfrm>
            <a:off x="6263644" y="4414312"/>
            <a:ext cx="2880357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GB" sz="1500" dirty="0">
              <a:solidFill>
                <a:srgbClr val="000000"/>
              </a:solidFill>
              <a:latin typeface="Jacobs Chrono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9100DFE-E64F-4F56-AEA3-9B4B7732E0BB}"/>
              </a:ext>
            </a:extLst>
          </p:cNvPr>
          <p:cNvCxnSpPr/>
          <p:nvPr/>
        </p:nvCxnSpPr>
        <p:spPr>
          <a:xfrm>
            <a:off x="1482635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E59222F-027B-4817-B7F2-1521C3DA340E}"/>
              </a:ext>
            </a:extLst>
          </p:cNvPr>
          <p:cNvCxnSpPr/>
          <p:nvPr/>
        </p:nvCxnSpPr>
        <p:spPr>
          <a:xfrm>
            <a:off x="4572000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10DE972-F6DE-4E9F-825B-F35DF3DF530A}"/>
              </a:ext>
            </a:extLst>
          </p:cNvPr>
          <p:cNvCxnSpPr>
            <a:cxnSpLocks/>
          </p:cNvCxnSpPr>
          <p:nvPr/>
        </p:nvCxnSpPr>
        <p:spPr>
          <a:xfrm>
            <a:off x="7641975" y="3598818"/>
            <a:ext cx="0" cy="270916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D67F39B-0453-4075-B92E-7B228D9D31AD}"/>
              </a:ext>
            </a:extLst>
          </p:cNvPr>
          <p:cNvSpPr/>
          <p:nvPr/>
        </p:nvSpPr>
        <p:spPr>
          <a:xfrm>
            <a:off x="5730920" y="3859083"/>
            <a:ext cx="3528259" cy="1165703"/>
          </a:xfrm>
          <a:prstGeom prst="rect">
            <a:avLst/>
          </a:prstGeom>
        </p:spPr>
        <p:txBody>
          <a:bodyPr wrap="square" lIns="68577" tIns="34289" rIns="68577" bIns="34289">
            <a:spAutoFit/>
          </a:bodyPr>
          <a:lstStyle/>
          <a:p>
            <a:pPr algn="ctr" defTabSz="685766"/>
            <a:r>
              <a:rPr lang="en-GB" sz="1400" dirty="0">
                <a:solidFill>
                  <a:srgbClr val="000000"/>
                </a:solidFill>
                <a:latin typeface="Jacobs Chronos"/>
              </a:rPr>
              <a:t>Traffic jams, stop start traffic, lack of truck stops, long distance truck driving was a terrible job. Now its transformed with guaranteed journey times far fewer delays and the boss is saving money</a:t>
            </a:r>
          </a:p>
        </p:txBody>
      </p:sp>
    </p:spTree>
    <p:extLst>
      <p:ext uri="{BB962C8B-B14F-4D97-AF65-F5344CB8AC3E}">
        <p14:creationId xmlns:p14="http://schemas.microsoft.com/office/powerpoint/2010/main" val="3417121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>
            <a:extLst>
              <a:ext uri="{FF2B5EF4-FFF2-40B4-BE49-F238E27FC236}">
                <a16:creationId xmlns:a16="http://schemas.microsoft.com/office/drawing/2014/main" xmlns="" id="{F7204DB6-1292-4C33-80E9-FD0F251FE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5" t="34233" r="36961" b="48609"/>
          <a:stretch/>
        </p:blipFill>
        <p:spPr bwMode="auto">
          <a:xfrm>
            <a:off x="3995311" y="1105852"/>
            <a:ext cx="1291122" cy="129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xmlns="" id="{762F7DBC-DCB8-4FAC-A2B6-DA6BA19D04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0" t="5624" r="37174" b="77130"/>
          <a:stretch/>
        </p:blipFill>
        <p:spPr bwMode="auto">
          <a:xfrm>
            <a:off x="869198" y="1105854"/>
            <a:ext cx="1291122" cy="1291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65096"/>
            <a:ext cx="8641080" cy="48006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 of road pricing to business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C6CECA-9DB8-4C36-9D57-4E85800FD1F4}"/>
              </a:ext>
            </a:extLst>
          </p:cNvPr>
          <p:cNvSpPr/>
          <p:nvPr/>
        </p:nvSpPr>
        <p:spPr>
          <a:xfrm>
            <a:off x="396474" y="4392682"/>
            <a:ext cx="23783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am a transit driver, delivering packages across Manchester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7893A1-5ECE-499D-89D3-8F2F11B91C47}"/>
              </a:ext>
            </a:extLst>
          </p:cNvPr>
          <p:cNvSpPr/>
          <p:nvPr/>
        </p:nvSpPr>
        <p:spPr>
          <a:xfrm>
            <a:off x="3582256" y="4392682"/>
            <a:ext cx="23739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drive medium distances each day mostly in urban areas cover 21,000km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7FFB7A-0365-42C3-A88A-42D5FF1B8DD2}"/>
              </a:ext>
            </a:extLst>
          </p:cNvPr>
          <p:cNvGrpSpPr/>
          <p:nvPr/>
        </p:nvGrpSpPr>
        <p:grpSpPr>
          <a:xfrm>
            <a:off x="6797533" y="921565"/>
            <a:ext cx="1893869" cy="2505350"/>
            <a:chOff x="8717299" y="1309590"/>
            <a:chExt cx="2525159" cy="334046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C44CF6-252D-4B42-8FE4-56F99A63F085}"/>
                </a:ext>
              </a:extLst>
            </p:cNvPr>
            <p:cNvSpPr/>
            <p:nvPr/>
          </p:nvSpPr>
          <p:spPr>
            <a:xfrm>
              <a:off x="8869701" y="1436914"/>
              <a:ext cx="944859" cy="1562856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100" dirty="0">
                  <a:solidFill>
                    <a:srgbClr val="000000"/>
                  </a:solidFill>
                  <a:latin typeface="Jacobs Chronos"/>
                </a:rPr>
                <a:t>£6116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FEBE975-3BB0-4643-9DAF-0AFFAB5CA66F}"/>
                </a:ext>
              </a:extLst>
            </p:cNvPr>
            <p:cNvSpPr/>
            <p:nvPr/>
          </p:nvSpPr>
          <p:spPr>
            <a:xfrm>
              <a:off x="8869700" y="3024110"/>
              <a:ext cx="944859" cy="550759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£2333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EBDF390-F9B6-4719-908B-868E26FF14D8}"/>
                </a:ext>
              </a:extLst>
            </p:cNvPr>
            <p:cNvSpPr/>
            <p:nvPr/>
          </p:nvSpPr>
          <p:spPr>
            <a:xfrm>
              <a:off x="9906019" y="1777855"/>
              <a:ext cx="944859" cy="115737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100" dirty="0">
                  <a:solidFill>
                    <a:srgbClr val="000000"/>
                  </a:solidFill>
                  <a:latin typeface="Jacobs Chronos"/>
                </a:rPr>
                <a:t>£4587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C5B525-6B31-477A-AEB7-CDBA8FDB8289}"/>
                </a:ext>
              </a:extLst>
            </p:cNvPr>
            <p:cNvSpPr/>
            <p:nvPr/>
          </p:nvSpPr>
          <p:spPr>
            <a:xfrm>
              <a:off x="9906018" y="2970064"/>
              <a:ext cx="944859" cy="604806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£2485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8DBD64-4491-44F0-AC96-84C8491D86B0}"/>
                </a:ext>
              </a:extLst>
            </p:cNvPr>
            <p:cNvSpPr/>
            <p:nvPr/>
          </p:nvSpPr>
          <p:spPr>
            <a:xfrm>
              <a:off x="8717299" y="3609706"/>
              <a:ext cx="1249660" cy="289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Currently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E5CAA3B-ECFE-43D4-8601-46EE3FABA434}"/>
                </a:ext>
              </a:extLst>
            </p:cNvPr>
            <p:cNvSpPr/>
            <p:nvPr/>
          </p:nvSpPr>
          <p:spPr>
            <a:xfrm>
              <a:off x="10008030" y="3622436"/>
              <a:ext cx="740833" cy="26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P4P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A9A014B-E6C6-4F5C-8EBC-771697EB28D1}"/>
                </a:ext>
              </a:extLst>
            </p:cNvPr>
            <p:cNvSpPr/>
            <p:nvPr/>
          </p:nvSpPr>
          <p:spPr>
            <a:xfrm>
              <a:off x="9236733" y="4104590"/>
              <a:ext cx="151213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Financial Cost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4B4E41-81DD-4810-B7FF-6DA9F61E143B}"/>
                </a:ext>
              </a:extLst>
            </p:cNvPr>
            <p:cNvSpPr/>
            <p:nvPr/>
          </p:nvSpPr>
          <p:spPr>
            <a:xfrm>
              <a:off x="9236733" y="4360466"/>
              <a:ext cx="1249661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Time Cost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EB923DE-25AF-4C9C-A83E-08748AD2FF31}"/>
                </a:ext>
              </a:extLst>
            </p:cNvPr>
            <p:cNvSpPr/>
            <p:nvPr/>
          </p:nvSpPr>
          <p:spPr>
            <a:xfrm>
              <a:off x="9032074" y="4452961"/>
              <a:ext cx="255039" cy="8477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87B78BB-D8A4-4071-BE21-7CEFDA789258}"/>
                </a:ext>
              </a:extLst>
            </p:cNvPr>
            <p:cNvSpPr/>
            <p:nvPr/>
          </p:nvSpPr>
          <p:spPr>
            <a:xfrm>
              <a:off x="9032074" y="4197085"/>
              <a:ext cx="255039" cy="84772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F7F3ADC-D56D-4E1E-AECA-F9CA5FD04128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18" y="1436914"/>
              <a:ext cx="944859" cy="30051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597B9AF-7902-4012-B1C7-C46E17F112A8}"/>
                </a:ext>
              </a:extLst>
            </p:cNvPr>
            <p:cNvSpPr/>
            <p:nvPr/>
          </p:nvSpPr>
          <p:spPr>
            <a:xfrm>
              <a:off x="9992798" y="1309590"/>
              <a:ext cx="124966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-16%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0E7BBF7-5139-4377-8C63-569105102C97}"/>
              </a:ext>
            </a:extLst>
          </p:cNvPr>
          <p:cNvSpPr/>
          <p:nvPr/>
        </p:nvSpPr>
        <p:spPr>
          <a:xfrm>
            <a:off x="6005557" y="4131124"/>
            <a:ext cx="3080760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Less traffic jams means I can do more drops a day so I earn more than the extra charges I have to pay. I'm going to get no environment charges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9100DFE-E64F-4F56-AEA3-9B4B7732E0BB}"/>
              </a:ext>
            </a:extLst>
          </p:cNvPr>
          <p:cNvCxnSpPr/>
          <p:nvPr/>
        </p:nvCxnSpPr>
        <p:spPr>
          <a:xfrm>
            <a:off x="1482635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E59222F-027B-4817-B7F2-1521C3DA340E}"/>
              </a:ext>
            </a:extLst>
          </p:cNvPr>
          <p:cNvCxnSpPr/>
          <p:nvPr/>
        </p:nvCxnSpPr>
        <p:spPr>
          <a:xfrm>
            <a:off x="4572000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10DE972-F6DE-4E9F-825B-F35DF3DF530A}"/>
              </a:ext>
            </a:extLst>
          </p:cNvPr>
          <p:cNvCxnSpPr>
            <a:cxnSpLocks/>
          </p:cNvCxnSpPr>
          <p:nvPr/>
        </p:nvCxnSpPr>
        <p:spPr>
          <a:xfrm>
            <a:off x="7641975" y="3598818"/>
            <a:ext cx="0" cy="270916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630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65096"/>
            <a:ext cx="8641080" cy="48006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Where does the money go?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89D435A-DEFE-4A1C-90FD-73C03379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r="4020" b="4692"/>
          <a:stretch/>
        </p:blipFill>
        <p:spPr>
          <a:xfrm>
            <a:off x="1510905" y="691048"/>
            <a:ext cx="6122194" cy="44524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32964B5-BAAC-4931-9A56-D12DAC669A83}"/>
              </a:ext>
            </a:extLst>
          </p:cNvPr>
          <p:cNvSpPr/>
          <p:nvPr/>
        </p:nvSpPr>
        <p:spPr>
          <a:xfrm>
            <a:off x="1320571" y="4101577"/>
            <a:ext cx="112871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GB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6494852-2F10-4B30-BEDF-E2679720A6A0}"/>
              </a:ext>
            </a:extLst>
          </p:cNvPr>
          <p:cNvSpPr/>
          <p:nvPr/>
        </p:nvSpPr>
        <p:spPr>
          <a:xfrm>
            <a:off x="2362334" y="4593169"/>
            <a:ext cx="112871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GB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F3D9510-8900-4532-81B9-D7C06AA1DAE8}"/>
              </a:ext>
            </a:extLst>
          </p:cNvPr>
          <p:cNvSpPr/>
          <p:nvPr/>
        </p:nvSpPr>
        <p:spPr>
          <a:xfrm>
            <a:off x="5324337" y="4593170"/>
            <a:ext cx="1625104" cy="550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GB" dirty="0">
              <a:solidFill>
                <a:srgbClr val="000000"/>
              </a:solidFill>
              <a:latin typeface="Jacobs Chrono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E605443-0B1B-4102-BA05-9A6313ABA165}"/>
              </a:ext>
            </a:extLst>
          </p:cNvPr>
          <p:cNvSpPr/>
          <p:nvPr/>
        </p:nvSpPr>
        <p:spPr>
          <a:xfrm>
            <a:off x="6694719" y="4042837"/>
            <a:ext cx="1625104" cy="5503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endParaRPr lang="en-GB" dirty="0">
              <a:solidFill>
                <a:srgbClr val="000000"/>
              </a:solidFill>
              <a:latin typeface="Jacobs Chronos"/>
            </a:endParaRPr>
          </a:p>
        </p:txBody>
      </p:sp>
    </p:spTree>
    <p:extLst>
      <p:ext uri="{BB962C8B-B14F-4D97-AF65-F5344CB8AC3E}">
        <p14:creationId xmlns:p14="http://schemas.microsoft.com/office/powerpoint/2010/main" val="322270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88D29170-F837-4A7F-8AE6-7F590E2344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xmlns="" id="{90D89A9E-8C0E-4578-A0CE-24B7BCD71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2" descr="Image result for volterra partners">
            <a:extLst>
              <a:ext uri="{FF2B5EF4-FFF2-40B4-BE49-F238E27FC236}">
                <a16:creationId xmlns:a16="http://schemas.microsoft.com/office/drawing/2014/main" xmlns="" id="{2F8E4B49-D761-4D2A-B021-780E4873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2" y="4721016"/>
            <a:ext cx="686550" cy="30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E8D51EB-01B2-4611-8BF7-EED31182D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4786617"/>
            <a:ext cx="1578926" cy="1762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673DD5ED-A6E1-4924-996C-5FE984781436}"/>
              </a:ext>
            </a:extLst>
          </p:cNvPr>
          <p:cNvCxnSpPr/>
          <p:nvPr/>
        </p:nvCxnSpPr>
        <p:spPr>
          <a:xfrm>
            <a:off x="8040188" y="4694892"/>
            <a:ext cx="0" cy="38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hlinkClick r:id="rId4"/>
            <a:extLst>
              <a:ext uri="{FF2B5EF4-FFF2-40B4-BE49-F238E27FC236}">
                <a16:creationId xmlns:a16="http://schemas.microsoft.com/office/drawing/2014/main" xmlns="" id="{9BC0D872-71E2-43DF-A548-7E31A8B632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519" y="4510162"/>
            <a:ext cx="295649" cy="268916"/>
          </a:xfrm>
          <a:prstGeom prst="rect">
            <a:avLst/>
          </a:prstGeom>
        </p:spPr>
      </p:pic>
      <p:pic>
        <p:nvPicPr>
          <p:cNvPr id="15" name="Picture 14">
            <a:hlinkClick r:id="rId6"/>
            <a:extLst>
              <a:ext uri="{FF2B5EF4-FFF2-40B4-BE49-F238E27FC236}">
                <a16:creationId xmlns:a16="http://schemas.microsoft.com/office/drawing/2014/main" xmlns="" id="{246CBF18-E85A-4E5F-9F3D-52CCBB90EB3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7" t="13310" r="21972" b="13201"/>
          <a:stretch/>
        </p:blipFill>
        <p:spPr>
          <a:xfrm>
            <a:off x="2555149" y="4457804"/>
            <a:ext cx="258218" cy="328817"/>
          </a:xfrm>
          <a:prstGeom prst="rect">
            <a:avLst/>
          </a:prstGeom>
        </p:spPr>
      </p:pic>
      <p:pic>
        <p:nvPicPr>
          <p:cNvPr id="16" name="Picture 15">
            <a:hlinkClick r:id="rId8"/>
            <a:extLst>
              <a:ext uri="{FF2B5EF4-FFF2-40B4-BE49-F238E27FC236}">
                <a16:creationId xmlns:a16="http://schemas.microsoft.com/office/drawing/2014/main" xmlns="" id="{8CF312DB-8747-4E5B-A689-772527E7AC3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241" y="4509975"/>
            <a:ext cx="364238" cy="269104"/>
          </a:xfrm>
          <a:prstGeom prst="rect">
            <a:avLst/>
          </a:prstGeom>
        </p:spPr>
      </p:pic>
      <p:pic>
        <p:nvPicPr>
          <p:cNvPr id="17" name="Picture 16">
            <a:hlinkClick r:id="rId10"/>
            <a:extLst>
              <a:ext uri="{FF2B5EF4-FFF2-40B4-BE49-F238E27FC236}">
                <a16:creationId xmlns:a16="http://schemas.microsoft.com/office/drawing/2014/main" xmlns="" id="{B5840028-2081-4B8C-A774-043081981DFD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2" t="17667" r="15208" b="16821"/>
          <a:stretch/>
        </p:blipFill>
        <p:spPr>
          <a:xfrm>
            <a:off x="1173409" y="4463599"/>
            <a:ext cx="364238" cy="323021"/>
          </a:xfrm>
          <a:prstGeom prst="rect">
            <a:avLst/>
          </a:prstGeom>
        </p:spPr>
      </p:pic>
      <p:pic>
        <p:nvPicPr>
          <p:cNvPr id="18" name="Picture 17">
            <a:hlinkClick r:id="rId12"/>
            <a:extLst>
              <a:ext uri="{FF2B5EF4-FFF2-40B4-BE49-F238E27FC236}">
                <a16:creationId xmlns:a16="http://schemas.microsoft.com/office/drawing/2014/main" xmlns="" id="{DFF311A5-216C-4000-876F-4FD1EAEE9C8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2" b="14257"/>
          <a:stretch/>
        </p:blipFill>
        <p:spPr>
          <a:xfrm>
            <a:off x="2907034" y="4509973"/>
            <a:ext cx="409844" cy="2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62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How do you allocate scarce capacity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40B3BB6-FEC0-4C9B-B794-53A02DA163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3" t="4688" r="6579" b="33236"/>
          <a:stretch/>
        </p:blipFill>
        <p:spPr>
          <a:xfrm>
            <a:off x="1639798" y="1061665"/>
            <a:ext cx="6117392" cy="3020174"/>
          </a:xfrm>
          <a:prstGeom prst="rect">
            <a:avLst/>
          </a:prstGeom>
          <a:effectLst/>
        </p:spPr>
      </p:pic>
      <p:pic>
        <p:nvPicPr>
          <p:cNvPr id="8" name="Graphic 7" descr="Cycling">
            <a:extLst>
              <a:ext uri="{FF2B5EF4-FFF2-40B4-BE49-F238E27FC236}">
                <a16:creationId xmlns:a16="http://schemas.microsoft.com/office/drawing/2014/main" xmlns="" id="{CB46516A-8507-4AC2-AA6B-DBDF48ACD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9971" y="4088567"/>
            <a:ext cx="764287" cy="764287"/>
          </a:xfrm>
          <a:prstGeom prst="rect">
            <a:avLst/>
          </a:prstGeom>
        </p:spPr>
      </p:pic>
      <p:pic>
        <p:nvPicPr>
          <p:cNvPr id="10" name="Graphic 9" descr="Bus">
            <a:extLst>
              <a:ext uri="{FF2B5EF4-FFF2-40B4-BE49-F238E27FC236}">
                <a16:creationId xmlns:a16="http://schemas.microsoft.com/office/drawing/2014/main" xmlns="" id="{D909B295-AB1A-420A-9716-6436DD2D4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2055640" y="3911233"/>
            <a:ext cx="972776" cy="972776"/>
          </a:xfrm>
          <a:prstGeom prst="rect">
            <a:avLst/>
          </a:prstGeom>
        </p:spPr>
      </p:pic>
      <p:pic>
        <p:nvPicPr>
          <p:cNvPr id="12" name="Graphic 11" descr="Car">
            <a:extLst>
              <a:ext uri="{FF2B5EF4-FFF2-40B4-BE49-F238E27FC236}">
                <a16:creationId xmlns:a16="http://schemas.microsoft.com/office/drawing/2014/main" xmlns="" id="{434FEC29-E6AD-4503-9531-E748582D04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434674" y="3880078"/>
            <a:ext cx="972776" cy="972776"/>
          </a:xfrm>
          <a:prstGeom prst="rect">
            <a:avLst/>
          </a:prstGeom>
        </p:spPr>
      </p:pic>
      <p:pic>
        <p:nvPicPr>
          <p:cNvPr id="7" name="Picture 2" descr="Image result for volterra partners">
            <a:extLst>
              <a:ext uri="{FF2B5EF4-FFF2-40B4-BE49-F238E27FC236}">
                <a16:creationId xmlns:a16="http://schemas.microsoft.com/office/drawing/2014/main" xmlns="" id="{504B643E-2D5D-4620-9889-E65C8F4F7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2" y="4721016"/>
            <a:ext cx="686550" cy="30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EA839E8-9014-4B09-931A-6C77BF8008E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4786617"/>
            <a:ext cx="1578926" cy="17620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B46D40F9-369D-4CE0-9544-A45205343836}"/>
              </a:ext>
            </a:extLst>
          </p:cNvPr>
          <p:cNvCxnSpPr/>
          <p:nvPr/>
        </p:nvCxnSpPr>
        <p:spPr>
          <a:xfrm>
            <a:off x="8040188" y="4694891"/>
            <a:ext cx="0" cy="38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466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we are proposing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4540890-7E66-489C-9E4C-885876F61D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 single charging system comprising three elements: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Congestion charge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Environmental charge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Maintenance charge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charges are based on distance driven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Charges are set by an independent body </a:t>
            </a: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Drivers will be able to drive now and be billed monthly or can book a journey via an App and be guaranteed a journey time or receive compensation if delayed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volterra partners">
            <a:extLst>
              <a:ext uri="{FF2B5EF4-FFF2-40B4-BE49-F238E27FC236}">
                <a16:creationId xmlns:a16="http://schemas.microsoft.com/office/drawing/2014/main" xmlns="" id="{2485EEF4-99C9-473B-B2EC-1EF20540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2" y="4721016"/>
            <a:ext cx="686550" cy="30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22CF07-5F2A-4F7E-9BF9-AAB422C55E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4786617"/>
            <a:ext cx="1578926" cy="176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366C9A5-EC80-4E52-835D-644A4000D42F}"/>
              </a:ext>
            </a:extLst>
          </p:cNvPr>
          <p:cNvCxnSpPr/>
          <p:nvPr/>
        </p:nvCxnSpPr>
        <p:spPr>
          <a:xfrm>
            <a:off x="8040188" y="4694891"/>
            <a:ext cx="0" cy="38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3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User’s perspective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1CBC47-6BB0-4BC9-ABC2-0CD0BFB7D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47" b="12137"/>
          <a:stretch/>
        </p:blipFill>
        <p:spPr>
          <a:xfrm>
            <a:off x="1754507" y="460451"/>
            <a:ext cx="7389495" cy="4444655"/>
          </a:xfrm>
          <a:prstGeom prst="rect">
            <a:avLst/>
          </a:prstGeom>
          <a:ln>
            <a:noFill/>
          </a:ln>
        </p:spPr>
      </p:pic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F8A6164F-D81F-4B0D-9BEC-07640C186914}"/>
              </a:ext>
            </a:extLst>
          </p:cNvPr>
          <p:cNvSpPr/>
          <p:nvPr/>
        </p:nvSpPr>
        <p:spPr>
          <a:xfrm>
            <a:off x="3121821" y="655237"/>
            <a:ext cx="1864519" cy="735806"/>
          </a:xfrm>
          <a:prstGeom prst="wedgeRectCallout">
            <a:avLst>
              <a:gd name="adj1" fmla="val -20833"/>
              <a:gd name="adj2" fmla="val 88714"/>
            </a:avLst>
          </a:prstGeom>
          <a:solidFill>
            <a:srgbClr val="196C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FFFFFF"/>
                </a:solidFill>
                <a:latin typeface="Jacobs Chronos"/>
              </a:rPr>
              <a:t>I need to check on elderly mum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0EC2A377-631A-4D75-86AC-4E8113C5CC09}"/>
              </a:ext>
            </a:extLst>
          </p:cNvPr>
          <p:cNvSpPr/>
          <p:nvPr/>
        </p:nvSpPr>
        <p:spPr>
          <a:xfrm>
            <a:off x="6478669" y="655237"/>
            <a:ext cx="2358104" cy="930593"/>
          </a:xfrm>
          <a:prstGeom prst="wedgeRectCallout">
            <a:avLst>
              <a:gd name="adj1" fmla="val -20833"/>
              <a:gd name="adj2" fmla="val 88714"/>
            </a:avLst>
          </a:prstGeom>
          <a:solidFill>
            <a:srgbClr val="196C9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FFFFFF"/>
                </a:solidFill>
                <a:latin typeface="Jacobs Chronos"/>
              </a:rPr>
              <a:t>I need to get there 6:30am and carry some stuff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3AA0FC9-39AB-4A9F-8444-FCD2B3DB2173}"/>
              </a:ext>
            </a:extLst>
          </p:cNvPr>
          <p:cNvSpPr/>
          <p:nvPr/>
        </p:nvSpPr>
        <p:spPr>
          <a:xfrm>
            <a:off x="4220529" y="3384283"/>
            <a:ext cx="668657" cy="370472"/>
          </a:xfrm>
          <a:prstGeom prst="rect">
            <a:avLst/>
          </a:prstGeom>
          <a:solidFill>
            <a:srgbClr val="2947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sz="1200" dirty="0">
                <a:solidFill>
                  <a:srgbClr val="FFFFFF"/>
                </a:solidFill>
                <a:latin typeface="Jacobs Chronos"/>
              </a:rPr>
              <a:t>CAR £2:30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46228DB-0315-43AC-ACF4-0055BA33F58F}"/>
              </a:ext>
            </a:extLst>
          </p:cNvPr>
          <p:cNvSpPr/>
          <p:nvPr/>
        </p:nvSpPr>
        <p:spPr>
          <a:xfrm>
            <a:off x="4220529" y="3754755"/>
            <a:ext cx="668657" cy="370472"/>
          </a:xfrm>
          <a:prstGeom prst="rect">
            <a:avLst/>
          </a:prstGeom>
          <a:solidFill>
            <a:srgbClr val="1A9D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sz="1200" dirty="0">
                <a:solidFill>
                  <a:srgbClr val="FFFFFF"/>
                </a:solidFill>
                <a:latin typeface="Jacobs Chronos"/>
              </a:rPr>
              <a:t>Train £1:50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AE607B5-62B7-4A21-80D4-0B90F4011C10}"/>
              </a:ext>
            </a:extLst>
          </p:cNvPr>
          <p:cNvSpPr/>
          <p:nvPr/>
        </p:nvSpPr>
        <p:spPr>
          <a:xfrm>
            <a:off x="4220529" y="4171867"/>
            <a:ext cx="668657" cy="370472"/>
          </a:xfrm>
          <a:prstGeom prst="rect">
            <a:avLst/>
          </a:prstGeom>
          <a:solidFill>
            <a:srgbClr val="2692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sz="1200" dirty="0">
                <a:solidFill>
                  <a:srgbClr val="FFFFFF"/>
                </a:solidFill>
                <a:latin typeface="Jacobs Chronos"/>
              </a:rPr>
              <a:t>Cycle </a:t>
            </a:r>
            <a:br>
              <a:rPr lang="en-GB" sz="1200" dirty="0">
                <a:solidFill>
                  <a:srgbClr val="FFFFFF"/>
                </a:solidFill>
                <a:latin typeface="Jacobs Chronos"/>
              </a:rPr>
            </a:br>
            <a:r>
              <a:rPr lang="en-GB" sz="1200" dirty="0">
                <a:solidFill>
                  <a:srgbClr val="FFFFFF"/>
                </a:solidFill>
                <a:latin typeface="Jacobs Chronos"/>
              </a:rPr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71811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User’s perspective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01CBC47-6BB0-4BC9-ABC2-0CD0BFB7DE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03" t="753" r="-456" b="-753"/>
          <a:stretch/>
        </p:blipFill>
        <p:spPr>
          <a:xfrm>
            <a:off x="140834" y="440854"/>
            <a:ext cx="7389495" cy="505862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09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General implementation issues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4540890-7E66-489C-9E4C-885876F61D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Will take a number of years to implement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“Black box” installed at MOT or already exists in modern cars to track vehicle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Privacy can be maintained via new technology and payments made anonymously.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 will be no central Government database of people’s journeys or data kept secure like tax records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All existing motoring taxes and tolls scrapped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Image result for volterra partners">
            <a:extLst>
              <a:ext uri="{FF2B5EF4-FFF2-40B4-BE49-F238E27FC236}">
                <a16:creationId xmlns:a16="http://schemas.microsoft.com/office/drawing/2014/main" xmlns="" id="{C911A64F-8842-43CA-A11D-FA65B0552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2" y="4721016"/>
            <a:ext cx="686550" cy="30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42243CE-5BD2-4C47-ABFB-AAC9B8BB8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4786617"/>
            <a:ext cx="1578926" cy="176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2DD06E0-4B76-4B6F-8A9C-26AFD73E495D}"/>
              </a:ext>
            </a:extLst>
          </p:cNvPr>
          <p:cNvCxnSpPr/>
          <p:nvPr/>
        </p:nvCxnSpPr>
        <p:spPr>
          <a:xfrm>
            <a:off x="8040188" y="4694891"/>
            <a:ext cx="0" cy="38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648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 of road pricing to people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xmlns="" id="{86B35D6A-CE92-493B-9D1D-1B174CF30A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47" t="4401" r="64016" b="77545"/>
          <a:stretch/>
        </p:blipFill>
        <p:spPr>
          <a:xfrm>
            <a:off x="892500" y="1134708"/>
            <a:ext cx="1250297" cy="1227910"/>
          </a:xfrm>
          <a:prstGeom prst="rect">
            <a:avLst/>
          </a:prstGeom>
        </p:spPr>
      </p:pic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xmlns="" id="{45F4BF88-57DB-40B8-B3B5-54B56B8B6D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14" t="34692" r="64099" b="46367"/>
          <a:stretch/>
        </p:blipFill>
        <p:spPr>
          <a:xfrm>
            <a:off x="3899069" y="1083148"/>
            <a:ext cx="1345867" cy="133103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C6CECA-9DB8-4C36-9D57-4E85800FD1F4}"/>
              </a:ext>
            </a:extLst>
          </p:cNvPr>
          <p:cNvSpPr/>
          <p:nvPr/>
        </p:nvSpPr>
        <p:spPr>
          <a:xfrm>
            <a:off x="314843" y="4273534"/>
            <a:ext cx="2299967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live in the countryside but work in a nearby town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7893A1-5ECE-499D-89D3-8F2F11B91C47}"/>
              </a:ext>
            </a:extLst>
          </p:cNvPr>
          <p:cNvSpPr/>
          <p:nvPr/>
        </p:nvSpPr>
        <p:spPr>
          <a:xfrm>
            <a:off x="3475665" y="4273534"/>
            <a:ext cx="2245475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drive 12,000km for my commute in my economical car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7FFB7A-0365-42C3-A88A-42D5FF1B8DD2}"/>
              </a:ext>
            </a:extLst>
          </p:cNvPr>
          <p:cNvGrpSpPr/>
          <p:nvPr/>
        </p:nvGrpSpPr>
        <p:grpSpPr>
          <a:xfrm>
            <a:off x="6819031" y="916584"/>
            <a:ext cx="1828784" cy="2512584"/>
            <a:chOff x="8717299" y="1299945"/>
            <a:chExt cx="2438379" cy="335011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C44CF6-252D-4B42-8FE4-56F99A63F085}"/>
                </a:ext>
              </a:extLst>
            </p:cNvPr>
            <p:cNvSpPr/>
            <p:nvPr/>
          </p:nvSpPr>
          <p:spPr>
            <a:xfrm>
              <a:off x="8869701" y="1436914"/>
              <a:ext cx="944859" cy="1854926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000000"/>
                  </a:solidFill>
                  <a:latin typeface="Jacobs Chronos"/>
                </a:rPr>
                <a:t>£5947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FEBE975-3BB0-4643-9DAF-0AFFAB5CA66F}"/>
                </a:ext>
              </a:extLst>
            </p:cNvPr>
            <p:cNvSpPr/>
            <p:nvPr/>
          </p:nvSpPr>
          <p:spPr>
            <a:xfrm>
              <a:off x="8869700" y="3326676"/>
              <a:ext cx="944859" cy="248194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£736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EBDF390-F9B6-4719-908B-868E26FF14D8}"/>
                </a:ext>
              </a:extLst>
            </p:cNvPr>
            <p:cNvSpPr/>
            <p:nvPr/>
          </p:nvSpPr>
          <p:spPr>
            <a:xfrm>
              <a:off x="9906019" y="1985553"/>
              <a:ext cx="944859" cy="931817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000000"/>
                  </a:solidFill>
                  <a:latin typeface="Jacobs Chronos"/>
                </a:rPr>
                <a:t>£2974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C5B525-6B31-477A-AEB7-CDBA8FDB8289}"/>
                </a:ext>
              </a:extLst>
            </p:cNvPr>
            <p:cNvSpPr/>
            <p:nvPr/>
          </p:nvSpPr>
          <p:spPr>
            <a:xfrm>
              <a:off x="9906018" y="2959756"/>
              <a:ext cx="944859" cy="615114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£2041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8DBD64-4491-44F0-AC96-84C8491D86B0}"/>
                </a:ext>
              </a:extLst>
            </p:cNvPr>
            <p:cNvSpPr/>
            <p:nvPr/>
          </p:nvSpPr>
          <p:spPr>
            <a:xfrm>
              <a:off x="8717299" y="3609706"/>
              <a:ext cx="1249660" cy="289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Currently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E5CAA3B-ECFE-43D4-8601-46EE3FABA434}"/>
                </a:ext>
              </a:extLst>
            </p:cNvPr>
            <p:cNvSpPr/>
            <p:nvPr/>
          </p:nvSpPr>
          <p:spPr>
            <a:xfrm>
              <a:off x="10008030" y="3622436"/>
              <a:ext cx="740833" cy="26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P4P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A9A014B-E6C6-4F5C-8EBC-771697EB28D1}"/>
                </a:ext>
              </a:extLst>
            </p:cNvPr>
            <p:cNvSpPr/>
            <p:nvPr/>
          </p:nvSpPr>
          <p:spPr>
            <a:xfrm>
              <a:off x="9236733" y="4104590"/>
              <a:ext cx="151213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Financial Cost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4B4E41-81DD-4810-B7FF-6DA9F61E143B}"/>
                </a:ext>
              </a:extLst>
            </p:cNvPr>
            <p:cNvSpPr/>
            <p:nvPr/>
          </p:nvSpPr>
          <p:spPr>
            <a:xfrm>
              <a:off x="9236733" y="4360466"/>
              <a:ext cx="1249661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Time Cost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EB923DE-25AF-4C9C-A83E-08748AD2FF31}"/>
                </a:ext>
              </a:extLst>
            </p:cNvPr>
            <p:cNvSpPr/>
            <p:nvPr/>
          </p:nvSpPr>
          <p:spPr>
            <a:xfrm>
              <a:off x="9032074" y="4452961"/>
              <a:ext cx="255039" cy="8477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87B78BB-D8A4-4071-BE21-7CEFDA789258}"/>
                </a:ext>
              </a:extLst>
            </p:cNvPr>
            <p:cNvSpPr/>
            <p:nvPr/>
          </p:nvSpPr>
          <p:spPr>
            <a:xfrm>
              <a:off x="9032074" y="4197085"/>
              <a:ext cx="255039" cy="84772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F7F3ADC-D56D-4E1E-AECA-F9CA5FD04128}"/>
                </a:ext>
              </a:extLst>
            </p:cNvPr>
            <p:cNvCxnSpPr/>
            <p:nvPr/>
          </p:nvCxnSpPr>
          <p:spPr>
            <a:xfrm>
              <a:off x="9906018" y="1436914"/>
              <a:ext cx="888982" cy="474436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597B9AF-7902-4012-B1C7-C46E17F112A8}"/>
                </a:ext>
              </a:extLst>
            </p:cNvPr>
            <p:cNvSpPr/>
            <p:nvPr/>
          </p:nvSpPr>
          <p:spPr>
            <a:xfrm>
              <a:off x="9906018" y="1299945"/>
              <a:ext cx="124966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-25%</a:t>
              </a:r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881B50A1-80AD-4D2C-B634-F805375DE663}"/>
              </a:ext>
            </a:extLst>
          </p:cNvPr>
          <p:cNvSpPr/>
          <p:nvPr/>
        </p:nvSpPr>
        <p:spPr>
          <a:xfrm>
            <a:off x="5994337" y="4120921"/>
            <a:ext cx="3141668" cy="520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pay more but I know exactly what time I'm going to get home, my commute takes less time so I have more time to spend with the kids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D812400B-E390-49D1-8678-F5DD27CF2192}"/>
              </a:ext>
            </a:extLst>
          </p:cNvPr>
          <p:cNvCxnSpPr/>
          <p:nvPr/>
        </p:nvCxnSpPr>
        <p:spPr>
          <a:xfrm>
            <a:off x="1482635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D2B4FC44-C994-43E8-BF7E-AFF9149C1891}"/>
              </a:ext>
            </a:extLst>
          </p:cNvPr>
          <p:cNvCxnSpPr/>
          <p:nvPr/>
        </p:nvCxnSpPr>
        <p:spPr>
          <a:xfrm>
            <a:off x="4572000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CBA7272-419A-43DB-9002-84E66EEA6323}"/>
              </a:ext>
            </a:extLst>
          </p:cNvPr>
          <p:cNvCxnSpPr>
            <a:cxnSpLocks/>
          </p:cNvCxnSpPr>
          <p:nvPr/>
        </p:nvCxnSpPr>
        <p:spPr>
          <a:xfrm>
            <a:off x="7641975" y="3429168"/>
            <a:ext cx="0" cy="270916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02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Content Placeholder 4">
            <a:extLst>
              <a:ext uri="{FF2B5EF4-FFF2-40B4-BE49-F238E27FC236}">
                <a16:creationId xmlns:a16="http://schemas.microsoft.com/office/drawing/2014/main" xmlns="" id="{F1E12035-1E0F-4C01-B486-6018F2C10F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26" t="4493" r="13606" b="76982"/>
          <a:stretch/>
        </p:blipFill>
        <p:spPr>
          <a:xfrm>
            <a:off x="857634" y="1128908"/>
            <a:ext cx="1302688" cy="12908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FB5A9877-7A6C-4FC6-AFFF-F4A7D7EE40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497" t="35038" r="13735" b="46345"/>
          <a:stretch/>
        </p:blipFill>
        <p:spPr>
          <a:xfrm>
            <a:off x="3961014" y="1127127"/>
            <a:ext cx="1291122" cy="129081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 of road pricing to people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8C6CECA-9DB8-4C36-9D57-4E85800FD1F4}"/>
              </a:ext>
            </a:extLst>
          </p:cNvPr>
          <p:cNvSpPr/>
          <p:nvPr/>
        </p:nvSpPr>
        <p:spPr>
          <a:xfrm>
            <a:off x="396474" y="4392682"/>
            <a:ext cx="23783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am a pensioner living in a rural area and drive occasionally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C7893A1-5ECE-499D-89D3-8F2F11B91C47}"/>
              </a:ext>
            </a:extLst>
          </p:cNvPr>
          <p:cNvSpPr/>
          <p:nvPr/>
        </p:nvSpPr>
        <p:spPr>
          <a:xfrm>
            <a:off x="3582256" y="4392682"/>
            <a:ext cx="2373944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I drive 3000km in my old, small car, mostly for going shopping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8F7FFB7A-0365-42C3-A88A-42D5FF1B8DD2}"/>
              </a:ext>
            </a:extLst>
          </p:cNvPr>
          <p:cNvGrpSpPr/>
          <p:nvPr/>
        </p:nvGrpSpPr>
        <p:grpSpPr>
          <a:xfrm>
            <a:off x="6797531" y="1017060"/>
            <a:ext cx="1970799" cy="2409857"/>
            <a:chOff x="8717299" y="1436914"/>
            <a:chExt cx="2627732" cy="32131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96C44CF6-252D-4B42-8FE4-56F99A63F085}"/>
                </a:ext>
              </a:extLst>
            </p:cNvPr>
            <p:cNvSpPr/>
            <p:nvPr/>
          </p:nvSpPr>
          <p:spPr>
            <a:xfrm>
              <a:off x="8869701" y="1436914"/>
              <a:ext cx="944859" cy="130126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000000"/>
                  </a:solidFill>
                  <a:latin typeface="Jacobs Chronos"/>
                </a:rPr>
                <a:t>£420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DFEBE975-3BB0-4643-9DAF-0AFFAB5CA66F}"/>
                </a:ext>
              </a:extLst>
            </p:cNvPr>
            <p:cNvSpPr/>
            <p:nvPr/>
          </p:nvSpPr>
          <p:spPr>
            <a:xfrm>
              <a:off x="8869700" y="2773012"/>
              <a:ext cx="944859" cy="801858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£312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EBDF390-F9B6-4719-908B-868E26FF14D8}"/>
                </a:ext>
              </a:extLst>
            </p:cNvPr>
            <p:cNvSpPr/>
            <p:nvPr/>
          </p:nvSpPr>
          <p:spPr>
            <a:xfrm>
              <a:off x="9906019" y="2303270"/>
              <a:ext cx="944859" cy="1008648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000000"/>
                  </a:solidFill>
                  <a:latin typeface="Jacobs Chronos"/>
                </a:rPr>
                <a:t>£420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D1C5B525-6B31-477A-AEB7-CDBA8FDB8289}"/>
                </a:ext>
              </a:extLst>
            </p:cNvPr>
            <p:cNvSpPr/>
            <p:nvPr/>
          </p:nvSpPr>
          <p:spPr>
            <a:xfrm>
              <a:off x="9906018" y="3353830"/>
              <a:ext cx="944859" cy="221039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400" dirty="0">
                  <a:solidFill>
                    <a:srgbClr val="FFFFFF"/>
                  </a:solidFill>
                  <a:latin typeface="Jacobs Chronos"/>
                </a:rPr>
                <a:t>£50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638DBD64-4491-44F0-AC96-84C8491D86B0}"/>
                </a:ext>
              </a:extLst>
            </p:cNvPr>
            <p:cNvSpPr/>
            <p:nvPr/>
          </p:nvSpPr>
          <p:spPr>
            <a:xfrm>
              <a:off x="8717299" y="3609706"/>
              <a:ext cx="1249660" cy="2895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Currently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1E5CAA3B-ECFE-43D4-8601-46EE3FABA434}"/>
                </a:ext>
              </a:extLst>
            </p:cNvPr>
            <p:cNvSpPr/>
            <p:nvPr/>
          </p:nvSpPr>
          <p:spPr>
            <a:xfrm>
              <a:off x="10008030" y="3622436"/>
              <a:ext cx="740833" cy="2641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P4P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EA9A014B-E6C6-4F5C-8EBC-771697EB28D1}"/>
                </a:ext>
              </a:extLst>
            </p:cNvPr>
            <p:cNvSpPr/>
            <p:nvPr/>
          </p:nvSpPr>
          <p:spPr>
            <a:xfrm>
              <a:off x="9236733" y="4104590"/>
              <a:ext cx="151213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Financial Cost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CE4B4E41-81DD-4810-B7FF-6DA9F61E143B}"/>
                </a:ext>
              </a:extLst>
            </p:cNvPr>
            <p:cNvSpPr/>
            <p:nvPr/>
          </p:nvSpPr>
          <p:spPr>
            <a:xfrm>
              <a:off x="9236733" y="4360466"/>
              <a:ext cx="1249661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685766"/>
              <a:r>
                <a:rPr lang="en-GB" sz="1200" dirty="0">
                  <a:solidFill>
                    <a:srgbClr val="000000"/>
                  </a:solidFill>
                  <a:latin typeface="Jacobs Chronos"/>
                </a:rPr>
                <a:t>Time Cost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0EB923DE-25AF-4C9C-A83E-08748AD2FF31}"/>
                </a:ext>
              </a:extLst>
            </p:cNvPr>
            <p:cNvSpPr/>
            <p:nvPr/>
          </p:nvSpPr>
          <p:spPr>
            <a:xfrm>
              <a:off x="9032074" y="4452961"/>
              <a:ext cx="255039" cy="84772"/>
            </a:xfrm>
            <a:prstGeom prst="rect">
              <a:avLst/>
            </a:prstGeom>
            <a:solidFill>
              <a:srgbClr val="5EDAF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587B78BB-D8A4-4071-BE21-7CEFDA789258}"/>
                </a:ext>
              </a:extLst>
            </p:cNvPr>
            <p:cNvSpPr/>
            <p:nvPr/>
          </p:nvSpPr>
          <p:spPr>
            <a:xfrm>
              <a:off x="9032074" y="4197085"/>
              <a:ext cx="255039" cy="84772"/>
            </a:xfrm>
            <a:prstGeom prst="rect">
              <a:avLst/>
            </a:prstGeom>
            <a:solidFill>
              <a:srgbClr val="E95B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GB" sz="1400" dirty="0">
                <a:solidFill>
                  <a:srgbClr val="FFFFFF"/>
                </a:solidFill>
                <a:latin typeface="Jacobs Chrono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xmlns="" id="{CF7F3ADC-D56D-4E1E-AECA-F9CA5FD04128}"/>
                </a:ext>
              </a:extLst>
            </p:cNvPr>
            <p:cNvCxnSpPr>
              <a:cxnSpLocks/>
            </p:cNvCxnSpPr>
            <p:nvPr/>
          </p:nvCxnSpPr>
          <p:spPr>
            <a:xfrm>
              <a:off x="9906018" y="1436914"/>
              <a:ext cx="944859" cy="797551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B597B9AF-7902-4012-B1C7-C46E17F112A8}"/>
                </a:ext>
              </a:extLst>
            </p:cNvPr>
            <p:cNvSpPr/>
            <p:nvPr/>
          </p:nvSpPr>
          <p:spPr>
            <a:xfrm>
              <a:off x="10095371" y="1546098"/>
              <a:ext cx="1249660" cy="2895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r>
                <a:rPr lang="en-GB" sz="1500" dirty="0">
                  <a:solidFill>
                    <a:srgbClr val="000000"/>
                  </a:solidFill>
                  <a:latin typeface="Jacobs Chronos"/>
                </a:rPr>
                <a:t>-36%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0E7BBF7-5139-4377-8C63-569105102C97}"/>
              </a:ext>
            </a:extLst>
          </p:cNvPr>
          <p:cNvSpPr/>
          <p:nvPr/>
        </p:nvSpPr>
        <p:spPr>
          <a:xfrm>
            <a:off x="6359316" y="4414312"/>
            <a:ext cx="2565322" cy="370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 defTabSz="685766"/>
            <a:r>
              <a:rPr lang="en-GB" dirty="0">
                <a:solidFill>
                  <a:srgbClr val="000000"/>
                </a:solidFill>
                <a:latin typeface="Jacobs Chronos"/>
              </a:rPr>
              <a:t>All the potholes have gone on our local roads and its costing me less to drive than before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xmlns="" id="{F9100DFE-E64F-4F56-AEA3-9B4B7732E0BB}"/>
              </a:ext>
            </a:extLst>
          </p:cNvPr>
          <p:cNvCxnSpPr/>
          <p:nvPr/>
        </p:nvCxnSpPr>
        <p:spPr>
          <a:xfrm>
            <a:off x="1482635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4E59222F-027B-4817-B7F2-1521C3DA340E}"/>
              </a:ext>
            </a:extLst>
          </p:cNvPr>
          <p:cNvCxnSpPr/>
          <p:nvPr/>
        </p:nvCxnSpPr>
        <p:spPr>
          <a:xfrm>
            <a:off x="4572000" y="2631201"/>
            <a:ext cx="0" cy="1338533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xmlns="" id="{E10DE972-F6DE-4E9F-825B-F35DF3DF530A}"/>
              </a:ext>
            </a:extLst>
          </p:cNvPr>
          <p:cNvCxnSpPr>
            <a:cxnSpLocks/>
          </p:cNvCxnSpPr>
          <p:nvPr/>
        </p:nvCxnSpPr>
        <p:spPr>
          <a:xfrm>
            <a:off x="7641975" y="3598818"/>
            <a:ext cx="0" cy="270916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42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E18D28B9-9062-41F0-9052-9D7B0EA4D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Benefits of road pricing to the individual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24540890-7E66-489C-9E4C-885876F61D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792" y="932262"/>
            <a:ext cx="4332208" cy="370165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Pricing will encourage drivers avoid congestion by re-routeing, re-timing or changing mode or destination.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Pricing encourages use of more environmentally friendly vehicles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Polluting and road-damaging freight vehicles will pay more but will benefit from more reliable and faster journeys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Majority of cleaner private cars will pay less.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xmlns="" id="{F8C138FC-B889-4121-871A-4F0BF5B9E607}"/>
              </a:ext>
            </a:extLst>
          </p:cNvPr>
          <p:cNvSpPr txBox="1">
            <a:spLocks/>
          </p:cNvSpPr>
          <p:nvPr/>
        </p:nvSpPr>
        <p:spPr>
          <a:xfrm>
            <a:off x="4575267" y="932261"/>
            <a:ext cx="4332208" cy="3701653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>
            <a:lvl1pPr marL="270000" indent="-27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1pPr>
            <a:lvl2pPr marL="54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Jacobs Chronos" panose="010B0603030503030204" pitchFamily="34" charset="0"/>
              <a:buChar char="−"/>
              <a:defRPr sz="22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2pPr>
            <a:lvl3pPr marL="81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3pPr>
            <a:lvl4pPr marL="108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Jacobs Chronos" panose="010B0603030503030204" pitchFamily="34" charset="0"/>
              <a:buChar char="−"/>
              <a:defRPr sz="18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4pPr>
            <a:lvl5pPr marL="1350000" indent="-27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Jacobs Chronos" panose="010B0603030503030204" pitchFamily="34" charset="0"/>
                <a:ea typeface="+mn-ea"/>
                <a:cs typeface="Jacobs Chronos" panose="010B0603030503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vehicle scrappage scheme could encourage replacement of older more polluting vehicles. 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bus services to provide choice in advance of scheme commencing.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Those in rural areas, even though they drive more than average, will pay less than those in urban areas as there will be no congestion charge element.</a:t>
            </a:r>
          </a:p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solution is compatible with future introduction of Connected and Autonomous Vehicles.</a:t>
            </a: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Image result for volterra partners">
            <a:extLst>
              <a:ext uri="{FF2B5EF4-FFF2-40B4-BE49-F238E27FC236}">
                <a16:creationId xmlns:a16="http://schemas.microsoft.com/office/drawing/2014/main" xmlns="" id="{56019671-3F34-4869-87E6-63910CED3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322" y="4721016"/>
            <a:ext cx="686550" cy="3074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3BDD9D-4293-4B6A-AB7D-AF2CDFACD7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423" y="4786617"/>
            <a:ext cx="1578926" cy="176208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70AD3BB-F9F7-4CE7-AC0D-D768DE83FC5D}"/>
              </a:ext>
            </a:extLst>
          </p:cNvPr>
          <p:cNvCxnSpPr/>
          <p:nvPr/>
        </p:nvCxnSpPr>
        <p:spPr>
          <a:xfrm>
            <a:off x="8040188" y="4694891"/>
            <a:ext cx="0" cy="385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50659"/>
      </p:ext>
    </p:extLst>
  </p:cSld>
  <p:clrMapOvr>
    <a:masterClrMapping/>
  </p:clrMapOvr>
</p:sld>
</file>

<file path=ppt/theme/theme1.xml><?xml version="1.0" encoding="utf-8"?>
<a:theme xmlns:a="http://schemas.openxmlformats.org/drawingml/2006/main" name="Jacobs PowerPoint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326E186A-925E-4B57-A1B5-8AF5A7F068E2}"/>
    </a:ext>
  </a:extLst>
</a:theme>
</file>

<file path=ppt/theme/theme2.xml><?xml version="1.0" encoding="utf-8"?>
<a:theme xmlns:a="http://schemas.openxmlformats.org/drawingml/2006/main" name="Custom Design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6EBEA7BE-A311-4E9D-8854-0352DB49545F}"/>
    </a:ext>
  </a:extLst>
</a:theme>
</file>

<file path=ppt/theme/theme3.xml><?xml version="1.0" encoding="utf-8"?>
<a:theme xmlns:a="http://schemas.openxmlformats.org/drawingml/2006/main" name="3_Map">
  <a:themeElements>
    <a:clrScheme name="Jacobs Primary">
      <a:dk1>
        <a:srgbClr val="000000"/>
      </a:dk1>
      <a:lt1>
        <a:srgbClr val="FFFFFF"/>
      </a:lt1>
      <a:dk2>
        <a:srgbClr val="333333"/>
      </a:dk2>
      <a:lt2>
        <a:srgbClr val="E5E5E5"/>
      </a:lt2>
      <a:accent1>
        <a:srgbClr val="2314DC"/>
      </a:accent1>
      <a:accent2>
        <a:srgbClr val="6F006E"/>
      </a:accent2>
      <a:accent3>
        <a:srgbClr val="D72850"/>
      </a:accent3>
      <a:accent4>
        <a:srgbClr val="FFA014"/>
      </a:accent4>
      <a:accent5>
        <a:srgbClr val="007D55"/>
      </a:accent5>
      <a:accent6>
        <a:srgbClr val="C8C8C8"/>
      </a:accent6>
      <a:hlink>
        <a:srgbClr val="2314DC"/>
      </a:hlink>
      <a:folHlink>
        <a:srgbClr val="FF8714"/>
      </a:folHlink>
    </a:clrScheme>
    <a:fontScheme name="Custom 1">
      <a:majorFont>
        <a:latin typeface="Jacobs Chronos"/>
        <a:ea typeface=""/>
        <a:cs typeface=""/>
      </a:majorFont>
      <a:minorFont>
        <a:latin typeface="Jacobs Chron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acobs PowerPoint 16x9_Master Template.potx" id="{109E9AB7-6D08-4F36-9881-F78080469B2A}" vid="{21EB0679-41EA-40E9-903F-A23B95DDC27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592</Words>
  <Application>Microsoft Macintosh PowerPoint</Application>
  <PresentationFormat>On-screen Show (16:9)</PresentationFormat>
  <Paragraphs>87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Jacobs Chronos</vt:lpstr>
      <vt:lpstr>JacobsChronos</vt:lpstr>
      <vt:lpstr>Wingdings</vt:lpstr>
      <vt:lpstr>Arial</vt:lpstr>
      <vt:lpstr>Jacobs PowerPoint</vt:lpstr>
      <vt:lpstr>Custom Design</vt:lpstr>
      <vt:lpstr>3_Map</vt:lpstr>
      <vt:lpstr>Road Pricing for Prosperity</vt:lpstr>
      <vt:lpstr>How do you allocate scarce capacity</vt:lpstr>
      <vt:lpstr>What we are proposing </vt:lpstr>
      <vt:lpstr>User’s perspective</vt:lpstr>
      <vt:lpstr>User’s perspective</vt:lpstr>
      <vt:lpstr>General implementation issues </vt:lpstr>
      <vt:lpstr>Benefits of road pricing to people</vt:lpstr>
      <vt:lpstr>Benefits of road pricing to people</vt:lpstr>
      <vt:lpstr>Benefits of road pricing to the individual</vt:lpstr>
      <vt:lpstr>Benefits of road pricing to business</vt:lpstr>
      <vt:lpstr>Benefits of road pricing to business</vt:lpstr>
      <vt:lpstr>Where does the money go?</vt:lpstr>
      <vt:lpstr>PowerPoint Presentation</vt:lpstr>
    </vt:vector>
  </TitlesOfParts>
  <Company>Involve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Allan</dc:creator>
  <cp:lastModifiedBy>Lynn Bjerke</cp:lastModifiedBy>
  <cp:revision>132</cp:revision>
  <dcterms:created xsi:type="dcterms:W3CDTF">2020-01-18T09:46:56Z</dcterms:created>
  <dcterms:modified xsi:type="dcterms:W3CDTF">2020-02-08T18:39:33Z</dcterms:modified>
</cp:coreProperties>
</file>