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6" r:id="rId2"/>
    <p:sldId id="269" r:id="rId3"/>
    <p:sldId id="265" r:id="rId4"/>
    <p:sldId id="270" r:id="rId5"/>
    <p:sldId id="273" r:id="rId6"/>
    <p:sldId id="271" r:id="rId7"/>
    <p:sldId id="267" r:id="rId8"/>
    <p:sldId id="268"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p:restoredTop sz="94945"/>
  </p:normalViewPr>
  <p:slideViewPr>
    <p:cSldViewPr>
      <p:cViewPr varScale="1">
        <p:scale>
          <a:sx n="132" d="100"/>
          <a:sy n="132" d="100"/>
        </p:scale>
        <p:origin x="736"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lice:Dropbox%20(The%20University%20of%20Manchester):Alice%20Stuff:Tyndall:My%20presentations:2019:Citizen's%20assembly:transport%20data.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GHG emissions in 2017</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F7-A24E-80A5-4D5630AB85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AF7-A24E-80A5-4D5630AB85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AF7-A24E-80A5-4D5630AB85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AF7-A24E-80A5-4D5630AB858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AF7-A24E-80A5-4D5630AB858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5C9-8A45-8500-B2DA77A6BA5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5C9-8A45-8500-B2DA77A6BA5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5C9-8A45-8500-B2DA77A6BA57}"/>
              </c:ext>
            </c:extLst>
          </c:dPt>
          <c:dLbls>
            <c:dLbl>
              <c:idx val="3"/>
              <c:layout>
                <c:manualLayout>
                  <c:x val="1.7205229486602275E-2"/>
                  <c:y val="1.469744102507128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F7-A24E-80A5-4D5630AB858C}"/>
                </c:ext>
              </c:extLst>
            </c:dLbl>
            <c:dLbl>
              <c:idx val="4"/>
              <c:layout>
                <c:manualLayout>
                  <c:x val="-1.3381845156246214E-2"/>
                  <c:y val="-4.041796281894604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AF7-A24E-80A5-4D5630AB858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Cars</c:v>
                </c:pt>
                <c:pt idx="1">
                  <c:v>Vans</c:v>
                </c:pt>
                <c:pt idx="2">
                  <c:v>Lorries</c:v>
                </c:pt>
                <c:pt idx="3">
                  <c:v>Buses and coaches</c:v>
                </c:pt>
                <c:pt idx="4">
                  <c:v>Rail</c:v>
                </c:pt>
                <c:pt idx="5">
                  <c:v>Air travel</c:v>
                </c:pt>
                <c:pt idx="6">
                  <c:v>Shipping</c:v>
                </c:pt>
                <c:pt idx="7">
                  <c:v>Other</c:v>
                </c:pt>
              </c:strCache>
            </c:strRef>
          </c:cat>
          <c:val>
            <c:numRef>
              <c:f>Sheet1!$B$2:$B$9</c:f>
              <c:numCache>
                <c:formatCode>General</c:formatCode>
                <c:ptCount val="8"/>
                <c:pt idx="0">
                  <c:v>0.41305637982195842</c:v>
                </c:pt>
                <c:pt idx="1">
                  <c:v>0.11513353115727003</c:v>
                </c:pt>
                <c:pt idx="2">
                  <c:v>0.12344213649851632</c:v>
                </c:pt>
                <c:pt idx="3">
                  <c:v>2.0178041543026704E-2</c:v>
                </c:pt>
                <c:pt idx="4">
                  <c:v>1.1869436201780416E-2</c:v>
                </c:pt>
                <c:pt idx="5">
                  <c:v>0.21661721068249259</c:v>
                </c:pt>
                <c:pt idx="6">
                  <c:v>8.1305637982195839E-2</c:v>
                </c:pt>
                <c:pt idx="7">
                  <c:v>1.8397626112759646E-2</c:v>
                </c:pt>
              </c:numCache>
            </c:numRef>
          </c:val>
          <c:extLst>
            <c:ext xmlns:c16="http://schemas.microsoft.com/office/drawing/2014/chart" uri="{C3380CC4-5D6E-409C-BE32-E72D297353CC}">
              <c16:uniqueId val="{00000000-E51A-7740-9468-D9533EDF5A62}"/>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7.2138531751174753E-3"/>
          <c:y val="8.1194682072362329E-2"/>
          <c:w val="0.36534845064290244"/>
          <c:h val="0.83354309011961636"/>
        </c:manualLayout>
      </c:layout>
      <c:overlay val="0"/>
      <c:spPr>
        <a:noFill/>
        <a:ln>
          <a:noFill/>
        </a:ln>
        <a:effectLst/>
      </c:spPr>
      <c:txPr>
        <a:bodyPr rot="0" spcFirstLastPara="1" vertOverflow="ellipsis" vert="horz" wrap="square" anchor="t" anchorCtr="0"/>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invertIfNegative val="0"/>
          <c:cat>
            <c:strRef>
              <c:f>Sheet1!$G$14:$G$25</c:f>
              <c:strCache>
                <c:ptCount val="12"/>
                <c:pt idx="0">
                  <c:v>Petrol car - 1 person</c:v>
                </c:pt>
                <c:pt idx="1">
                  <c:v>Diesel car - 1 person</c:v>
                </c:pt>
                <c:pt idx="2">
                  <c:v>Domestic flights</c:v>
                </c:pt>
                <c:pt idx="3">
                  <c:v>Long-haul flights</c:v>
                </c:pt>
                <c:pt idx="4">
                  <c:v>Short-haul flights</c:v>
                </c:pt>
                <c:pt idx="5">
                  <c:v>Petrol car - 3 people</c:v>
                </c:pt>
                <c:pt idx="6">
                  <c:v>Diesel car - 3 people</c:v>
                </c:pt>
                <c:pt idx="7">
                  <c:v>Rail</c:v>
                </c:pt>
                <c:pt idx="8">
                  <c:v>Light rail</c:v>
                </c:pt>
                <c:pt idx="9">
                  <c:v>Coach</c:v>
                </c:pt>
                <c:pt idx="10">
                  <c:v>Ferry</c:v>
                </c:pt>
                <c:pt idx="11">
                  <c:v>Eurostar</c:v>
                </c:pt>
              </c:strCache>
            </c:strRef>
          </c:cat>
          <c:val>
            <c:numRef>
              <c:f>Sheet1!$H$14:$H$25</c:f>
              <c:numCache>
                <c:formatCode>_(* #,##0.00_);_(* \(#,##0.00\);_(* "-"??_);_(@_)</c:formatCode>
                <c:ptCount val="12"/>
                <c:pt idx="0">
                  <c:v>0.152</c:v>
                </c:pt>
                <c:pt idx="1">
                  <c:v>0.13900000000000001</c:v>
                </c:pt>
                <c:pt idx="2">
                  <c:v>0.124</c:v>
                </c:pt>
                <c:pt idx="3">
                  <c:v>9.4899999999999998E-2</c:v>
                </c:pt>
                <c:pt idx="4">
                  <c:v>7.6799999999999993E-2</c:v>
                </c:pt>
                <c:pt idx="5">
                  <c:v>5.06666666666667E-2</c:v>
                </c:pt>
                <c:pt idx="6">
                  <c:v>4.6333333333333303E-2</c:v>
                </c:pt>
                <c:pt idx="7">
                  <c:v>3.6600000000000001E-2</c:v>
                </c:pt>
                <c:pt idx="8">
                  <c:v>3.5069999999999997E-2</c:v>
                </c:pt>
                <c:pt idx="9">
                  <c:v>2.7789999999999999E-2</c:v>
                </c:pt>
                <c:pt idx="10">
                  <c:v>1.7999999999999999E-2</c:v>
                </c:pt>
                <c:pt idx="11">
                  <c:v>5.9220000000000002E-3</c:v>
                </c:pt>
              </c:numCache>
            </c:numRef>
          </c:val>
          <c:extLst>
            <c:ext xmlns:c16="http://schemas.microsoft.com/office/drawing/2014/chart" uri="{C3380CC4-5D6E-409C-BE32-E72D297353CC}">
              <c16:uniqueId val="{00000000-2855-C647-AE47-F33DE01EBFA0}"/>
            </c:ext>
          </c:extLst>
        </c:ser>
        <c:dLbls>
          <c:showLegendKey val="0"/>
          <c:showVal val="0"/>
          <c:showCatName val="0"/>
          <c:showSerName val="0"/>
          <c:showPercent val="0"/>
          <c:showBubbleSize val="0"/>
        </c:dLbls>
        <c:gapWidth val="150"/>
        <c:axId val="2107923576"/>
        <c:axId val="2121713208"/>
      </c:barChart>
      <c:catAx>
        <c:axId val="2107923576"/>
        <c:scaling>
          <c:orientation val="minMax"/>
        </c:scaling>
        <c:delete val="0"/>
        <c:axPos val="l"/>
        <c:numFmt formatCode="General" sourceLinked="0"/>
        <c:majorTickMark val="none"/>
        <c:minorTickMark val="none"/>
        <c:tickLblPos val="nextTo"/>
        <c:txPr>
          <a:bodyPr/>
          <a:lstStyle/>
          <a:p>
            <a:pPr>
              <a:defRPr sz="1300"/>
            </a:pPr>
            <a:endParaRPr lang="en-US"/>
          </a:p>
        </c:txPr>
        <c:crossAx val="2121713208"/>
        <c:crosses val="autoZero"/>
        <c:auto val="1"/>
        <c:lblAlgn val="ctr"/>
        <c:lblOffset val="100"/>
        <c:noMultiLvlLbl val="0"/>
      </c:catAx>
      <c:valAx>
        <c:axId val="2121713208"/>
        <c:scaling>
          <c:orientation val="minMax"/>
        </c:scaling>
        <c:delete val="0"/>
        <c:axPos val="b"/>
        <c:majorGridlines/>
        <c:title>
          <c:tx>
            <c:rich>
              <a:bodyPr/>
              <a:lstStyle/>
              <a:p>
                <a:pPr>
                  <a:defRPr sz="1500"/>
                </a:pPr>
                <a:r>
                  <a:rPr lang="en-US" sz="1500" dirty="0"/>
                  <a:t>Carbon</a:t>
                </a:r>
                <a:r>
                  <a:rPr lang="en-US" sz="1500" baseline="0" dirty="0"/>
                  <a:t> intensity (kg CO</a:t>
                </a:r>
                <a:r>
                  <a:rPr lang="en-US" sz="1500" baseline="-25000" dirty="0"/>
                  <a:t>2</a:t>
                </a:r>
                <a:r>
                  <a:rPr lang="en-US" sz="1500" baseline="0" dirty="0"/>
                  <a:t>e/passenger km)</a:t>
                </a:r>
                <a:endParaRPr lang="en-US" sz="1500" dirty="0"/>
              </a:p>
            </c:rich>
          </c:tx>
          <c:layout>
            <c:manualLayout>
              <c:xMode val="edge"/>
              <c:yMode val="edge"/>
              <c:x val="0.34522219219231998"/>
              <c:y val="0.90089589404596104"/>
            </c:manualLayout>
          </c:layout>
          <c:overlay val="0"/>
        </c:title>
        <c:numFmt formatCode="_(* #,##0.00_);_(* \(#,##0.00\);_(* &quot;-&quot;??_);_(@_)" sourceLinked="1"/>
        <c:majorTickMark val="none"/>
        <c:minorTickMark val="none"/>
        <c:tickLblPos val="nextTo"/>
        <c:crossAx val="210792357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Road transport</c:v>
                </c:pt>
              </c:strCache>
            </c:strRef>
          </c:tx>
          <c:spPr>
            <a:solidFill>
              <a:schemeClr val="accent1"/>
            </a:solidFill>
            <a:ln>
              <a:noFill/>
            </a:ln>
            <a:effectLst/>
          </c:spPr>
          <c:invertIfNegative val="0"/>
          <c:cat>
            <c:numRef>
              <c:f>Sheet1!$A$2:$A$3</c:f>
              <c:numCache>
                <c:formatCode>General</c:formatCode>
                <c:ptCount val="2"/>
                <c:pt idx="0">
                  <c:v>2017</c:v>
                </c:pt>
                <c:pt idx="1">
                  <c:v>2050</c:v>
                </c:pt>
              </c:numCache>
            </c:numRef>
          </c:cat>
          <c:val>
            <c:numRef>
              <c:f>Sheet1!$B$2:$B$3</c:f>
              <c:numCache>
                <c:formatCode>General</c:formatCode>
                <c:ptCount val="2"/>
                <c:pt idx="0">
                  <c:v>114.3</c:v>
                </c:pt>
                <c:pt idx="1">
                  <c:v>1</c:v>
                </c:pt>
              </c:numCache>
            </c:numRef>
          </c:val>
          <c:extLst>
            <c:ext xmlns:c16="http://schemas.microsoft.com/office/drawing/2014/chart" uri="{C3380CC4-5D6E-409C-BE32-E72D297353CC}">
              <c16:uniqueId val="{00000000-8CB2-604C-A3EF-6776A423C589}"/>
            </c:ext>
          </c:extLst>
        </c:ser>
        <c:ser>
          <c:idx val="1"/>
          <c:order val="1"/>
          <c:tx>
            <c:strRef>
              <c:f>Sheet1!$C$1</c:f>
              <c:strCache>
                <c:ptCount val="1"/>
                <c:pt idx="0">
                  <c:v>Rail</c:v>
                </c:pt>
              </c:strCache>
            </c:strRef>
          </c:tx>
          <c:spPr>
            <a:solidFill>
              <a:schemeClr val="accent2"/>
            </a:solidFill>
            <a:ln>
              <a:noFill/>
            </a:ln>
            <a:effectLst/>
          </c:spPr>
          <c:invertIfNegative val="0"/>
          <c:cat>
            <c:numRef>
              <c:f>Sheet1!$A$2:$A$3</c:f>
              <c:numCache>
                <c:formatCode>General</c:formatCode>
                <c:ptCount val="2"/>
                <c:pt idx="0">
                  <c:v>2017</c:v>
                </c:pt>
                <c:pt idx="1">
                  <c:v>2050</c:v>
                </c:pt>
              </c:numCache>
            </c:numRef>
          </c:cat>
          <c:val>
            <c:numRef>
              <c:f>Sheet1!$C$2:$C$3</c:f>
              <c:numCache>
                <c:formatCode>General</c:formatCode>
                <c:ptCount val="2"/>
                <c:pt idx="0">
                  <c:v>2</c:v>
                </c:pt>
                <c:pt idx="1">
                  <c:v>1</c:v>
                </c:pt>
              </c:numCache>
            </c:numRef>
          </c:val>
          <c:extLst>
            <c:ext xmlns:c16="http://schemas.microsoft.com/office/drawing/2014/chart" uri="{C3380CC4-5D6E-409C-BE32-E72D297353CC}">
              <c16:uniqueId val="{00000001-8CB2-604C-A3EF-6776A423C589}"/>
            </c:ext>
          </c:extLst>
        </c:ser>
        <c:ser>
          <c:idx val="2"/>
          <c:order val="2"/>
          <c:tx>
            <c:strRef>
              <c:f>Sheet1!$D$1</c:f>
              <c:strCache>
                <c:ptCount val="1"/>
                <c:pt idx="0">
                  <c:v>Aviation</c:v>
                </c:pt>
              </c:strCache>
            </c:strRef>
          </c:tx>
          <c:spPr>
            <a:solidFill>
              <a:schemeClr val="accent3"/>
            </a:solidFill>
            <a:ln>
              <a:noFill/>
            </a:ln>
            <a:effectLst/>
          </c:spPr>
          <c:invertIfNegative val="0"/>
          <c:cat>
            <c:numRef>
              <c:f>Sheet1!$A$2:$A$3</c:f>
              <c:numCache>
                <c:formatCode>General</c:formatCode>
                <c:ptCount val="2"/>
                <c:pt idx="0">
                  <c:v>2017</c:v>
                </c:pt>
                <c:pt idx="1">
                  <c:v>2050</c:v>
                </c:pt>
              </c:numCache>
            </c:numRef>
          </c:cat>
          <c:val>
            <c:numRef>
              <c:f>Sheet1!$D$2:$D$3</c:f>
              <c:numCache>
                <c:formatCode>General</c:formatCode>
                <c:ptCount val="2"/>
                <c:pt idx="0">
                  <c:v>36.5</c:v>
                </c:pt>
                <c:pt idx="1">
                  <c:v>30.4</c:v>
                </c:pt>
              </c:numCache>
            </c:numRef>
          </c:val>
          <c:extLst>
            <c:ext xmlns:c16="http://schemas.microsoft.com/office/drawing/2014/chart" uri="{C3380CC4-5D6E-409C-BE32-E72D297353CC}">
              <c16:uniqueId val="{00000002-8CB2-604C-A3EF-6776A423C589}"/>
            </c:ext>
          </c:extLst>
        </c:ser>
        <c:ser>
          <c:idx val="3"/>
          <c:order val="3"/>
          <c:tx>
            <c:strRef>
              <c:f>Sheet1!$E$1</c:f>
              <c:strCache>
                <c:ptCount val="1"/>
                <c:pt idx="0">
                  <c:v>Shipping</c:v>
                </c:pt>
              </c:strCache>
            </c:strRef>
          </c:tx>
          <c:spPr>
            <a:solidFill>
              <a:schemeClr val="accent4"/>
            </a:solidFill>
            <a:ln>
              <a:noFill/>
            </a:ln>
            <a:effectLst/>
          </c:spPr>
          <c:invertIfNegative val="0"/>
          <c:cat>
            <c:numRef>
              <c:f>Sheet1!$A$2:$A$3</c:f>
              <c:numCache>
                <c:formatCode>General</c:formatCode>
                <c:ptCount val="2"/>
                <c:pt idx="0">
                  <c:v>2017</c:v>
                </c:pt>
                <c:pt idx="1">
                  <c:v>2050</c:v>
                </c:pt>
              </c:numCache>
            </c:numRef>
          </c:cat>
          <c:val>
            <c:numRef>
              <c:f>Sheet1!$E$2:$E$3</c:f>
              <c:numCache>
                <c:formatCode>General</c:formatCode>
                <c:ptCount val="2"/>
                <c:pt idx="0">
                  <c:v>13.7</c:v>
                </c:pt>
                <c:pt idx="1">
                  <c:v>0.6</c:v>
                </c:pt>
              </c:numCache>
            </c:numRef>
          </c:val>
          <c:extLst>
            <c:ext xmlns:c16="http://schemas.microsoft.com/office/drawing/2014/chart" uri="{C3380CC4-5D6E-409C-BE32-E72D297353CC}">
              <c16:uniqueId val="{00000003-8CB2-604C-A3EF-6776A423C589}"/>
            </c:ext>
          </c:extLst>
        </c:ser>
        <c:ser>
          <c:idx val="4"/>
          <c:order val="4"/>
          <c:tx>
            <c:strRef>
              <c:f>Sheet1!$F$1</c:f>
              <c:strCache>
                <c:ptCount val="1"/>
                <c:pt idx="0">
                  <c:v>Other</c:v>
                </c:pt>
              </c:strCache>
            </c:strRef>
          </c:tx>
          <c:spPr>
            <a:solidFill>
              <a:schemeClr val="accent5"/>
            </a:solidFill>
            <a:ln>
              <a:noFill/>
            </a:ln>
            <a:effectLst/>
          </c:spPr>
          <c:invertIfNegative val="0"/>
          <c:cat>
            <c:numRef>
              <c:f>Sheet1!$A$2:$A$3</c:f>
              <c:numCache>
                <c:formatCode>General</c:formatCode>
                <c:ptCount val="2"/>
                <c:pt idx="0">
                  <c:v>2017</c:v>
                </c:pt>
                <c:pt idx="1">
                  <c:v>2050</c:v>
                </c:pt>
              </c:numCache>
            </c:numRef>
          </c:cat>
          <c:val>
            <c:numRef>
              <c:f>Sheet1!$F$2:$F$3</c:f>
              <c:numCache>
                <c:formatCode>General</c:formatCode>
                <c:ptCount val="2"/>
                <c:pt idx="0">
                  <c:v>2.1</c:v>
                </c:pt>
                <c:pt idx="1">
                  <c:v>0</c:v>
                </c:pt>
              </c:numCache>
            </c:numRef>
          </c:val>
          <c:extLst>
            <c:ext xmlns:c16="http://schemas.microsoft.com/office/drawing/2014/chart" uri="{C3380CC4-5D6E-409C-BE32-E72D297353CC}">
              <c16:uniqueId val="{00000004-8CB2-604C-A3EF-6776A423C589}"/>
            </c:ext>
          </c:extLst>
        </c:ser>
        <c:dLbls>
          <c:showLegendKey val="0"/>
          <c:showVal val="0"/>
          <c:showCatName val="0"/>
          <c:showSerName val="0"/>
          <c:showPercent val="0"/>
          <c:showBubbleSize val="0"/>
        </c:dLbls>
        <c:gapWidth val="219"/>
        <c:overlap val="100"/>
        <c:axId val="322658943"/>
        <c:axId val="326370303"/>
      </c:barChart>
      <c:catAx>
        <c:axId val="322658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6370303"/>
        <c:crosses val="autoZero"/>
        <c:auto val="1"/>
        <c:lblAlgn val="ctr"/>
        <c:lblOffset val="100"/>
        <c:noMultiLvlLbl val="0"/>
      </c:catAx>
      <c:valAx>
        <c:axId val="3263703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dirty="0"/>
                  <a:t>Greenhouse</a:t>
                </a:r>
                <a:r>
                  <a:rPr lang="en-GB" sz="1600" baseline="0" dirty="0"/>
                  <a:t> gas emissions</a:t>
                </a:r>
              </a:p>
              <a:p>
                <a:pPr>
                  <a:defRPr sz="1600"/>
                </a:pPr>
                <a:r>
                  <a:rPr lang="en-GB" sz="1600" baseline="0" dirty="0"/>
                  <a:t>(</a:t>
                </a:r>
                <a:r>
                  <a:rPr lang="en-GB" sz="1600" baseline="0" dirty="0" err="1"/>
                  <a:t>mt</a:t>
                </a:r>
                <a:r>
                  <a:rPr lang="en-GB" sz="1600" baseline="0" dirty="0"/>
                  <a:t> CO</a:t>
                </a:r>
                <a:r>
                  <a:rPr lang="en-GB" sz="1600" baseline="-25000" dirty="0"/>
                  <a:t>2</a:t>
                </a:r>
                <a:r>
                  <a:rPr lang="en-GB" sz="1600" baseline="0" dirty="0"/>
                  <a:t> </a:t>
                </a:r>
                <a:r>
                  <a:rPr lang="en-GB" sz="1600" baseline="0" dirty="0" err="1"/>
                  <a:t>eq</a:t>
                </a:r>
                <a:r>
                  <a:rPr lang="en-GB" sz="1600" baseline="0" dirty="0"/>
                  <a:t>)</a:t>
                </a:r>
                <a:endParaRPr lang="en-GB"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22658943"/>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1DB9D-EFDE-B643-9480-16387A22E16C}" type="datetimeFigureOut">
              <a:rPr lang="en-GB" smtClean="0"/>
              <a:t>08/02/2020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0207E-9995-C84B-BA2E-302299F36E5C}" type="slidenum">
              <a:rPr lang="en-GB" smtClean="0"/>
              <a:t>‹#›</a:t>
            </a:fld>
            <a:endParaRPr lang="en-GB"/>
          </a:p>
        </p:txBody>
      </p:sp>
    </p:spTree>
    <p:extLst>
      <p:ext uri="{BB962C8B-B14F-4D97-AF65-F5344CB8AC3E}">
        <p14:creationId xmlns:p14="http://schemas.microsoft.com/office/powerpoint/2010/main" val="340510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source: UK government energy statistics from the Department of Business, Energy and Industrial Strategy and the Department for Transport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NB: greenhouse gas emissions data for air travel exclude non-CO</a:t>
            </a:r>
            <a:r>
              <a:rPr lang="en-GB" baseline="-25000" dirty="0"/>
              <a:t>2</a:t>
            </a:r>
            <a:r>
              <a:rPr lang="en-GB" dirty="0"/>
              <a:t> effects of air travel on the climate</a:t>
            </a:r>
          </a:p>
          <a:p>
            <a:endParaRPr lang="en-GB" dirty="0"/>
          </a:p>
        </p:txBody>
      </p:sp>
      <p:sp>
        <p:nvSpPr>
          <p:cNvPr id="4" name="Slide Number Placeholder 3"/>
          <p:cNvSpPr>
            <a:spLocks noGrp="1"/>
          </p:cNvSpPr>
          <p:nvPr>
            <p:ph type="sldNum" sz="quarter" idx="5"/>
          </p:nvPr>
        </p:nvSpPr>
        <p:spPr/>
        <p:txBody>
          <a:bodyPr/>
          <a:lstStyle/>
          <a:p>
            <a:fld id="{FC20207E-9995-C84B-BA2E-302299F36E5C}" type="slidenum">
              <a:rPr lang="en-GB" smtClean="0"/>
              <a:t>3</a:t>
            </a:fld>
            <a:endParaRPr lang="en-GB"/>
          </a:p>
        </p:txBody>
      </p:sp>
    </p:spTree>
    <p:extLst>
      <p:ext uri="{BB962C8B-B14F-4D97-AF65-F5344CB8AC3E}">
        <p14:creationId xmlns:p14="http://schemas.microsoft.com/office/powerpoint/2010/main" val="360787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Department for Transport statistics.</a:t>
            </a:r>
          </a:p>
          <a:p>
            <a:r>
              <a:rPr lang="en-GB" dirty="0"/>
              <a:t>Figures for international aviation and shipping are reported later than other transport emissions statistics. Therefore, 2017 figures have been used even though data for domestic transport emissions is available for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NB: greenhouse gas emissions data for air travel exclude non-CO</a:t>
            </a:r>
            <a:r>
              <a:rPr lang="en-GB" baseline="-25000" dirty="0"/>
              <a:t>2</a:t>
            </a:r>
            <a:r>
              <a:rPr lang="en-GB" dirty="0"/>
              <a:t> effects of air travel on the climate</a:t>
            </a:r>
          </a:p>
          <a:p>
            <a:endParaRPr lang="en-GB" dirty="0"/>
          </a:p>
        </p:txBody>
      </p:sp>
      <p:sp>
        <p:nvSpPr>
          <p:cNvPr id="4" name="Slide Number Placeholder 3"/>
          <p:cNvSpPr>
            <a:spLocks noGrp="1"/>
          </p:cNvSpPr>
          <p:nvPr>
            <p:ph type="sldNum" sz="quarter" idx="5"/>
          </p:nvPr>
        </p:nvSpPr>
        <p:spPr/>
        <p:txBody>
          <a:bodyPr/>
          <a:lstStyle/>
          <a:p>
            <a:fld id="{FC20207E-9995-C84B-BA2E-302299F36E5C}" type="slidenum">
              <a:rPr lang="en-GB" smtClean="0"/>
              <a:t>4</a:t>
            </a:fld>
            <a:endParaRPr lang="en-GB"/>
          </a:p>
        </p:txBody>
      </p:sp>
    </p:spTree>
    <p:extLst>
      <p:ext uri="{BB962C8B-B14F-4D97-AF65-F5344CB8AC3E}">
        <p14:creationId xmlns:p14="http://schemas.microsoft.com/office/powerpoint/2010/main" val="636727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Sources of data: UK government: Defra, 2019 and BEIS</a:t>
            </a:r>
          </a:p>
        </p:txBody>
      </p:sp>
      <p:sp>
        <p:nvSpPr>
          <p:cNvPr id="4" name="Slide Number Placeholder 3"/>
          <p:cNvSpPr>
            <a:spLocks noGrp="1"/>
          </p:cNvSpPr>
          <p:nvPr>
            <p:ph type="sldNum" sz="quarter" idx="5"/>
          </p:nvPr>
        </p:nvSpPr>
        <p:spPr/>
        <p:txBody>
          <a:bodyPr/>
          <a:lstStyle/>
          <a:p>
            <a:fld id="{FC20207E-9995-C84B-BA2E-302299F36E5C}" type="slidenum">
              <a:rPr lang="en-GB" smtClean="0"/>
              <a:t>5</a:t>
            </a:fld>
            <a:endParaRPr lang="en-GB"/>
          </a:p>
        </p:txBody>
      </p:sp>
    </p:spTree>
    <p:extLst>
      <p:ext uri="{BB962C8B-B14F-4D97-AF65-F5344CB8AC3E}">
        <p14:creationId xmlns:p14="http://schemas.microsoft.com/office/powerpoint/2010/main" val="3464309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Committee on Climate Change net zero report; Further ambition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NB: greenhouse gas emissions data for air travel exclude non-CO</a:t>
            </a:r>
            <a:r>
              <a:rPr lang="en-GB" baseline="-25000" dirty="0"/>
              <a:t>2</a:t>
            </a:r>
            <a:r>
              <a:rPr lang="en-GB" dirty="0"/>
              <a:t> effects of air travel on the climate</a:t>
            </a:r>
          </a:p>
          <a:p>
            <a:endParaRPr lang="en-GB" dirty="0"/>
          </a:p>
        </p:txBody>
      </p:sp>
      <p:sp>
        <p:nvSpPr>
          <p:cNvPr id="4" name="Slide Number Placeholder 3"/>
          <p:cNvSpPr>
            <a:spLocks noGrp="1"/>
          </p:cNvSpPr>
          <p:nvPr>
            <p:ph type="sldNum" sz="quarter" idx="5"/>
          </p:nvPr>
        </p:nvSpPr>
        <p:spPr/>
        <p:txBody>
          <a:bodyPr/>
          <a:lstStyle/>
          <a:p>
            <a:fld id="{FC20207E-9995-C84B-BA2E-302299F36E5C}" type="slidenum">
              <a:rPr lang="en-GB" smtClean="0"/>
              <a:t>6</a:t>
            </a:fld>
            <a:endParaRPr lang="en-GB"/>
          </a:p>
        </p:txBody>
      </p:sp>
    </p:spTree>
    <p:extLst>
      <p:ext uri="{BB962C8B-B14F-4D97-AF65-F5344CB8AC3E}">
        <p14:creationId xmlns:p14="http://schemas.microsoft.com/office/powerpoint/2010/main" val="3001702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t>08/02/2020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300192" y="4767263"/>
            <a:ext cx="2133600" cy="273844"/>
          </a:xfrm>
        </p:spPr>
        <p:txBody>
          <a:bodyPr/>
          <a:lstStyle/>
          <a:p>
            <a:fld id="{BCF64411-6CB5-43CE-9E22-66B9BD54A0C5}" type="slidenum">
              <a:rPr lang="en-GB" smtClean="0"/>
              <a:t>‹#›</a:t>
            </a:fld>
            <a:endParaRPr lang="en-GB"/>
          </a:p>
        </p:txBody>
      </p:sp>
    </p:spTree>
    <p:extLst>
      <p:ext uri="{BB962C8B-B14F-4D97-AF65-F5344CB8AC3E}">
        <p14:creationId xmlns:p14="http://schemas.microsoft.com/office/powerpoint/2010/main" val="30775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t>08/02/2020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64411-6CB5-43CE-9E22-66B9BD54A0C5}" type="slidenum">
              <a:rPr lang="en-GB" smtClean="0"/>
              <a:t>‹#›</a:t>
            </a:fld>
            <a:endParaRPr lang="en-GB"/>
          </a:p>
        </p:txBody>
      </p:sp>
    </p:spTree>
    <p:extLst>
      <p:ext uri="{BB962C8B-B14F-4D97-AF65-F5344CB8AC3E}">
        <p14:creationId xmlns:p14="http://schemas.microsoft.com/office/powerpoint/2010/main" val="414318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t>08/02/2020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64411-6CB5-43CE-9E22-66B9BD54A0C5}" type="slidenum">
              <a:rPr lang="en-GB" smtClean="0"/>
              <a:t>‹#›</a:t>
            </a:fld>
            <a:endParaRPr lang="en-GB"/>
          </a:p>
        </p:txBody>
      </p:sp>
    </p:spTree>
    <p:extLst>
      <p:ext uri="{BB962C8B-B14F-4D97-AF65-F5344CB8AC3E}">
        <p14:creationId xmlns:p14="http://schemas.microsoft.com/office/powerpoint/2010/main" val="3908448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t>08/02/2020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64411-6CB5-43CE-9E22-66B9BD54A0C5}" type="slidenum">
              <a:rPr lang="en-GB" smtClean="0"/>
              <a:t>‹#›</a:t>
            </a:fld>
            <a:endParaRPr lang="en-GB"/>
          </a:p>
        </p:txBody>
      </p:sp>
      <p:pic>
        <p:nvPicPr>
          <p:cNvPr id="7" name="Picture 6">
            <a:extLst>
              <a:ext uri="{FF2B5EF4-FFF2-40B4-BE49-F238E27FC236}">
                <a16:creationId xmlns:a16="http://schemas.microsoft.com/office/drawing/2014/main" id="{CBECEAA1-F2B5-D449-A15D-BE6F9250D2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814223"/>
          </a:xfrm>
          <a:prstGeom prst="rect">
            <a:avLst/>
          </a:prstGeom>
        </p:spPr>
      </p:pic>
    </p:spTree>
    <p:extLst>
      <p:ext uri="{BB962C8B-B14F-4D97-AF65-F5344CB8AC3E}">
        <p14:creationId xmlns:p14="http://schemas.microsoft.com/office/powerpoint/2010/main" val="420701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7647A1-46B3-4E57-B95B-49A623882F9E}" type="datetimeFigureOut">
              <a:rPr lang="en-GB" smtClean="0"/>
              <a:t>08/02/2020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64411-6CB5-43CE-9E22-66B9BD54A0C5}" type="slidenum">
              <a:rPr lang="en-GB" smtClean="0"/>
              <a:t>‹#›</a:t>
            </a:fld>
            <a:endParaRPr lang="en-GB"/>
          </a:p>
        </p:txBody>
      </p:sp>
    </p:spTree>
    <p:extLst>
      <p:ext uri="{BB962C8B-B14F-4D97-AF65-F5344CB8AC3E}">
        <p14:creationId xmlns:p14="http://schemas.microsoft.com/office/powerpoint/2010/main" val="79899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7647A1-46B3-4E57-B95B-49A623882F9E}" type="datetimeFigureOut">
              <a:rPr lang="en-GB" smtClean="0"/>
              <a:t>08/02/2020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F64411-6CB5-43CE-9E22-66B9BD54A0C5}" type="slidenum">
              <a:rPr lang="en-GB" smtClean="0"/>
              <a:t>‹#›</a:t>
            </a:fld>
            <a:endParaRPr lang="en-GB"/>
          </a:p>
        </p:txBody>
      </p:sp>
    </p:spTree>
    <p:extLst>
      <p:ext uri="{BB962C8B-B14F-4D97-AF65-F5344CB8AC3E}">
        <p14:creationId xmlns:p14="http://schemas.microsoft.com/office/powerpoint/2010/main" val="104756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7647A1-46B3-4E57-B95B-49A623882F9E}" type="datetimeFigureOut">
              <a:rPr lang="en-GB" smtClean="0"/>
              <a:t>08/02/2020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F64411-6CB5-43CE-9E22-66B9BD54A0C5}" type="slidenum">
              <a:rPr lang="en-GB" smtClean="0"/>
              <a:t>‹#›</a:t>
            </a:fld>
            <a:endParaRPr lang="en-GB"/>
          </a:p>
        </p:txBody>
      </p:sp>
    </p:spTree>
    <p:extLst>
      <p:ext uri="{BB962C8B-B14F-4D97-AF65-F5344CB8AC3E}">
        <p14:creationId xmlns:p14="http://schemas.microsoft.com/office/powerpoint/2010/main" val="376148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7647A1-46B3-4E57-B95B-49A623882F9E}" type="datetimeFigureOut">
              <a:rPr lang="en-GB" smtClean="0"/>
              <a:t>08/02/2020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F64411-6CB5-43CE-9E22-66B9BD54A0C5}" type="slidenum">
              <a:rPr lang="en-GB" smtClean="0"/>
              <a:t>‹#›</a:t>
            </a:fld>
            <a:endParaRPr lang="en-GB"/>
          </a:p>
        </p:txBody>
      </p:sp>
    </p:spTree>
    <p:extLst>
      <p:ext uri="{BB962C8B-B14F-4D97-AF65-F5344CB8AC3E}">
        <p14:creationId xmlns:p14="http://schemas.microsoft.com/office/powerpoint/2010/main" val="324275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647A1-46B3-4E57-B95B-49A623882F9E}" type="datetimeFigureOut">
              <a:rPr lang="en-GB" smtClean="0"/>
              <a:t>08/02/2020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F64411-6CB5-43CE-9E22-66B9BD54A0C5}" type="slidenum">
              <a:rPr lang="en-GB" smtClean="0"/>
              <a:t>‹#›</a:t>
            </a:fld>
            <a:endParaRPr lang="en-GB"/>
          </a:p>
        </p:txBody>
      </p:sp>
    </p:spTree>
    <p:extLst>
      <p:ext uri="{BB962C8B-B14F-4D97-AF65-F5344CB8AC3E}">
        <p14:creationId xmlns:p14="http://schemas.microsoft.com/office/powerpoint/2010/main" val="316555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647A1-46B3-4E57-B95B-49A623882F9E}" type="datetimeFigureOut">
              <a:rPr lang="en-GB" smtClean="0"/>
              <a:t>08/02/2020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F64411-6CB5-43CE-9E22-66B9BD54A0C5}" type="slidenum">
              <a:rPr lang="en-GB" smtClean="0"/>
              <a:t>‹#›</a:t>
            </a:fld>
            <a:endParaRPr lang="en-GB"/>
          </a:p>
        </p:txBody>
      </p:sp>
    </p:spTree>
    <p:extLst>
      <p:ext uri="{BB962C8B-B14F-4D97-AF65-F5344CB8AC3E}">
        <p14:creationId xmlns:p14="http://schemas.microsoft.com/office/powerpoint/2010/main" val="11639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647A1-46B3-4E57-B95B-49A623882F9E}" type="datetimeFigureOut">
              <a:rPr lang="en-GB" smtClean="0"/>
              <a:t>08/02/2020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F64411-6CB5-43CE-9E22-66B9BD54A0C5}" type="slidenum">
              <a:rPr lang="en-GB" smtClean="0"/>
              <a:t>‹#›</a:t>
            </a:fld>
            <a:endParaRPr lang="en-GB"/>
          </a:p>
        </p:txBody>
      </p:sp>
    </p:spTree>
    <p:extLst>
      <p:ext uri="{BB962C8B-B14F-4D97-AF65-F5344CB8AC3E}">
        <p14:creationId xmlns:p14="http://schemas.microsoft.com/office/powerpoint/2010/main" val="221042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77647A1-46B3-4E57-B95B-49A623882F9E}" type="datetimeFigureOut">
              <a:rPr lang="en-GB" smtClean="0"/>
              <a:t>08/02/2020</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CF64411-6CB5-43CE-9E22-66B9BD54A0C5}" type="slidenum">
              <a:rPr lang="en-GB" smtClean="0"/>
              <a:t>‹#›</a:t>
            </a:fld>
            <a:endParaRPr lang="en-GB"/>
          </a:p>
        </p:txBody>
      </p:sp>
      <p:pic>
        <p:nvPicPr>
          <p:cNvPr id="409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24328" y="4813268"/>
            <a:ext cx="1368659" cy="2067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181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tiff"/><Relationship Id="rId7" Type="http://schemas.openxmlformats.org/officeDocument/2006/relationships/image" Target="../media/image8.tiff"/><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C4927CA-EF44-DB40-8FFE-B09F504827F8}"/>
              </a:ext>
            </a:extLst>
          </p:cNvPr>
          <p:cNvSpPr>
            <a:spLocks noGrp="1"/>
          </p:cNvSpPr>
          <p:nvPr>
            <p:ph idx="1"/>
          </p:nvPr>
        </p:nvSpPr>
        <p:spPr>
          <a:xfrm>
            <a:off x="539552" y="2139702"/>
            <a:ext cx="8147248" cy="2592288"/>
          </a:xfrm>
        </p:spPr>
        <p:txBody>
          <a:bodyPr>
            <a:normAutofit/>
          </a:bodyPr>
          <a:lstStyle/>
          <a:p>
            <a:pPr marL="0" indent="0">
              <a:buNone/>
            </a:pPr>
            <a:r>
              <a:rPr lang="en-GB" sz="2400" dirty="0"/>
              <a:t>Jim Watson</a:t>
            </a:r>
          </a:p>
          <a:p>
            <a:pPr marL="0" indent="0">
              <a:buNone/>
            </a:pPr>
            <a:r>
              <a:rPr lang="en-GB" sz="2400" dirty="0"/>
              <a:t>Expert Lead and Professor of Energy Policy,</a:t>
            </a:r>
          </a:p>
          <a:p>
            <a:pPr marL="0" indent="0">
              <a:buNone/>
            </a:pPr>
            <a:r>
              <a:rPr lang="en-GB" sz="2400" dirty="0"/>
              <a:t>UCL Institute of Sustainable Resources</a:t>
            </a:r>
          </a:p>
        </p:txBody>
      </p:sp>
      <p:sp>
        <p:nvSpPr>
          <p:cNvPr id="2" name="Title 1"/>
          <p:cNvSpPr>
            <a:spLocks noGrp="1"/>
          </p:cNvSpPr>
          <p:nvPr>
            <p:ph type="title"/>
          </p:nvPr>
        </p:nvSpPr>
        <p:spPr>
          <a:xfrm>
            <a:off x="179512" y="790642"/>
            <a:ext cx="8784976" cy="857250"/>
          </a:xfrm>
        </p:spPr>
        <p:txBody>
          <a:bodyPr>
            <a:normAutofit/>
          </a:bodyPr>
          <a:lstStyle/>
          <a:p>
            <a:r>
              <a:rPr lang="en-GB" dirty="0"/>
              <a:t>Introduction to personal transport</a:t>
            </a:r>
          </a:p>
        </p:txBody>
      </p:sp>
    </p:spTree>
    <p:extLst>
      <p:ext uri="{BB962C8B-B14F-4D97-AF65-F5344CB8AC3E}">
        <p14:creationId xmlns:p14="http://schemas.microsoft.com/office/powerpoint/2010/main" val="2003667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90642"/>
            <a:ext cx="8784976" cy="857250"/>
          </a:xfrm>
        </p:spPr>
        <p:txBody>
          <a:bodyPr>
            <a:normAutofit/>
          </a:bodyPr>
          <a:lstStyle/>
          <a:p>
            <a:r>
              <a:rPr lang="en-GB" dirty="0"/>
              <a:t>Introduction to personal transport</a:t>
            </a:r>
          </a:p>
        </p:txBody>
      </p:sp>
      <p:grpSp>
        <p:nvGrpSpPr>
          <p:cNvPr id="15" name="Group 14">
            <a:extLst>
              <a:ext uri="{FF2B5EF4-FFF2-40B4-BE49-F238E27FC236}">
                <a16:creationId xmlns:a16="http://schemas.microsoft.com/office/drawing/2014/main" id="{14126CD7-72EB-F040-8600-093F9EC998C6}"/>
              </a:ext>
            </a:extLst>
          </p:cNvPr>
          <p:cNvGrpSpPr/>
          <p:nvPr/>
        </p:nvGrpSpPr>
        <p:grpSpPr>
          <a:xfrm>
            <a:off x="5330686" y="1671873"/>
            <a:ext cx="3282873" cy="2861009"/>
            <a:chOff x="5146668" y="1662901"/>
            <a:chExt cx="3282873" cy="2861009"/>
          </a:xfrm>
        </p:grpSpPr>
        <p:pic>
          <p:nvPicPr>
            <p:cNvPr id="11" name="Picture 10">
              <a:extLst>
                <a:ext uri="{FF2B5EF4-FFF2-40B4-BE49-F238E27FC236}">
                  <a16:creationId xmlns:a16="http://schemas.microsoft.com/office/drawing/2014/main" id="{60F9E086-34AC-FF42-A801-2D7BA55008B2}"/>
                </a:ext>
              </a:extLst>
            </p:cNvPr>
            <p:cNvPicPr>
              <a:picLocks noChangeAspect="1"/>
            </p:cNvPicPr>
            <p:nvPr/>
          </p:nvPicPr>
          <p:blipFill>
            <a:blip r:embed="rId2"/>
            <a:stretch>
              <a:fillRect/>
            </a:stretch>
          </p:blipFill>
          <p:spPr>
            <a:xfrm>
              <a:off x="5320268" y="2109658"/>
              <a:ext cx="2895956" cy="1502161"/>
            </a:xfrm>
            <a:prstGeom prst="rect">
              <a:avLst/>
            </a:prstGeom>
          </p:spPr>
        </p:pic>
        <p:sp>
          <p:nvSpPr>
            <p:cNvPr id="12" name="Content Placeholder 2">
              <a:extLst>
                <a:ext uri="{FF2B5EF4-FFF2-40B4-BE49-F238E27FC236}">
                  <a16:creationId xmlns:a16="http://schemas.microsoft.com/office/drawing/2014/main" id="{274FD420-F610-DC47-8EBB-B8567692AAA3}"/>
                </a:ext>
              </a:extLst>
            </p:cNvPr>
            <p:cNvSpPr txBox="1">
              <a:spLocks/>
            </p:cNvSpPr>
            <p:nvPr/>
          </p:nvSpPr>
          <p:spPr>
            <a:xfrm>
              <a:off x="5436098" y="1662901"/>
              <a:ext cx="2664296"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Air travel</a:t>
              </a:r>
            </a:p>
          </p:txBody>
        </p:sp>
        <p:pic>
          <p:nvPicPr>
            <p:cNvPr id="10" name="Picture 9">
              <a:extLst>
                <a:ext uri="{FF2B5EF4-FFF2-40B4-BE49-F238E27FC236}">
                  <a16:creationId xmlns:a16="http://schemas.microsoft.com/office/drawing/2014/main" id="{1AB23BB3-8702-2847-B7EF-D625ED3241C7}"/>
                </a:ext>
              </a:extLst>
            </p:cNvPr>
            <p:cNvPicPr>
              <a:picLocks noChangeAspect="1"/>
            </p:cNvPicPr>
            <p:nvPr/>
          </p:nvPicPr>
          <p:blipFill>
            <a:blip r:embed="rId3"/>
            <a:stretch>
              <a:fillRect/>
            </a:stretch>
          </p:blipFill>
          <p:spPr>
            <a:xfrm>
              <a:off x="5146668" y="3495609"/>
              <a:ext cx="1759472" cy="936493"/>
            </a:xfrm>
            <a:prstGeom prst="rect">
              <a:avLst/>
            </a:prstGeom>
          </p:spPr>
        </p:pic>
        <p:pic>
          <p:nvPicPr>
            <p:cNvPr id="14" name="Picture 13">
              <a:extLst>
                <a:ext uri="{FF2B5EF4-FFF2-40B4-BE49-F238E27FC236}">
                  <a16:creationId xmlns:a16="http://schemas.microsoft.com/office/drawing/2014/main" id="{336EA40F-39E6-E349-B15D-BB9F185F814E}"/>
                </a:ext>
              </a:extLst>
            </p:cNvPr>
            <p:cNvPicPr>
              <a:picLocks noChangeAspect="1"/>
            </p:cNvPicPr>
            <p:nvPr/>
          </p:nvPicPr>
          <p:blipFill>
            <a:blip r:embed="rId4"/>
            <a:stretch>
              <a:fillRect/>
            </a:stretch>
          </p:blipFill>
          <p:spPr>
            <a:xfrm>
              <a:off x="6620230" y="3593242"/>
              <a:ext cx="1809311" cy="930668"/>
            </a:xfrm>
            <a:prstGeom prst="rect">
              <a:avLst/>
            </a:prstGeom>
          </p:spPr>
        </p:pic>
      </p:grpSp>
      <p:grpSp>
        <p:nvGrpSpPr>
          <p:cNvPr id="20" name="Group 19">
            <a:extLst>
              <a:ext uri="{FF2B5EF4-FFF2-40B4-BE49-F238E27FC236}">
                <a16:creationId xmlns:a16="http://schemas.microsoft.com/office/drawing/2014/main" id="{149976F5-0DA8-8449-9A81-94BCE3F9C97A}"/>
              </a:ext>
            </a:extLst>
          </p:cNvPr>
          <p:cNvGrpSpPr/>
          <p:nvPr/>
        </p:nvGrpSpPr>
        <p:grpSpPr>
          <a:xfrm>
            <a:off x="530441" y="1671873"/>
            <a:ext cx="4171081" cy="3071667"/>
            <a:chOff x="530441" y="1671873"/>
            <a:chExt cx="4171081" cy="3071667"/>
          </a:xfrm>
        </p:grpSpPr>
        <p:grpSp>
          <p:nvGrpSpPr>
            <p:cNvPr id="16" name="Group 15">
              <a:extLst>
                <a:ext uri="{FF2B5EF4-FFF2-40B4-BE49-F238E27FC236}">
                  <a16:creationId xmlns:a16="http://schemas.microsoft.com/office/drawing/2014/main" id="{1A1BAC3E-3D19-AF49-B68C-8E2D04897795}"/>
                </a:ext>
              </a:extLst>
            </p:cNvPr>
            <p:cNvGrpSpPr/>
            <p:nvPr/>
          </p:nvGrpSpPr>
          <p:grpSpPr>
            <a:xfrm>
              <a:off x="530441" y="2108687"/>
              <a:ext cx="4171081" cy="2634853"/>
              <a:chOff x="530441" y="2108687"/>
              <a:chExt cx="4171081" cy="2634853"/>
            </a:xfrm>
          </p:grpSpPr>
          <p:pic>
            <p:nvPicPr>
              <p:cNvPr id="3" name="Picture 2">
                <a:extLst>
                  <a:ext uri="{FF2B5EF4-FFF2-40B4-BE49-F238E27FC236}">
                    <a16:creationId xmlns:a16="http://schemas.microsoft.com/office/drawing/2014/main" id="{00F35965-1369-9B4D-9845-2B7C7D6B0660}"/>
                  </a:ext>
                </a:extLst>
              </p:cNvPr>
              <p:cNvPicPr>
                <a:picLocks noChangeAspect="1"/>
              </p:cNvPicPr>
              <p:nvPr/>
            </p:nvPicPr>
            <p:blipFill>
              <a:blip r:embed="rId5"/>
              <a:stretch>
                <a:fillRect/>
              </a:stretch>
            </p:blipFill>
            <p:spPr>
              <a:xfrm>
                <a:off x="530441" y="2108687"/>
                <a:ext cx="2369798" cy="1327087"/>
              </a:xfrm>
              <a:prstGeom prst="rect">
                <a:avLst/>
              </a:prstGeom>
            </p:spPr>
          </p:pic>
          <p:pic>
            <p:nvPicPr>
              <p:cNvPr id="5" name="Picture 4">
                <a:extLst>
                  <a:ext uri="{FF2B5EF4-FFF2-40B4-BE49-F238E27FC236}">
                    <a16:creationId xmlns:a16="http://schemas.microsoft.com/office/drawing/2014/main" id="{2CF7045F-BB83-C84F-B419-629336396F8B}"/>
                  </a:ext>
                </a:extLst>
              </p:cNvPr>
              <p:cNvPicPr>
                <a:picLocks noChangeAspect="1"/>
              </p:cNvPicPr>
              <p:nvPr/>
            </p:nvPicPr>
            <p:blipFill>
              <a:blip r:embed="rId6"/>
              <a:stretch>
                <a:fillRect/>
              </a:stretch>
            </p:blipFill>
            <p:spPr>
              <a:xfrm>
                <a:off x="2517598" y="2239366"/>
                <a:ext cx="2183924" cy="1457575"/>
              </a:xfrm>
              <a:prstGeom prst="rect">
                <a:avLst/>
              </a:prstGeom>
            </p:spPr>
          </p:pic>
          <p:pic>
            <p:nvPicPr>
              <p:cNvPr id="13" name="Picture 12">
                <a:extLst>
                  <a:ext uri="{FF2B5EF4-FFF2-40B4-BE49-F238E27FC236}">
                    <a16:creationId xmlns:a16="http://schemas.microsoft.com/office/drawing/2014/main" id="{C68E1A24-F29F-4442-BBB1-57618D6EFC8D}"/>
                  </a:ext>
                </a:extLst>
              </p:cNvPr>
              <p:cNvPicPr>
                <a:picLocks noChangeAspect="1"/>
              </p:cNvPicPr>
              <p:nvPr/>
            </p:nvPicPr>
            <p:blipFill>
              <a:blip r:embed="rId7"/>
              <a:stretch>
                <a:fillRect/>
              </a:stretch>
            </p:blipFill>
            <p:spPr>
              <a:xfrm>
                <a:off x="641744" y="3435774"/>
                <a:ext cx="1965222" cy="1307766"/>
              </a:xfrm>
              <a:prstGeom prst="rect">
                <a:avLst/>
              </a:prstGeom>
            </p:spPr>
          </p:pic>
          <p:pic>
            <p:nvPicPr>
              <p:cNvPr id="7" name="Picture 6">
                <a:extLst>
                  <a:ext uri="{FF2B5EF4-FFF2-40B4-BE49-F238E27FC236}">
                    <a16:creationId xmlns:a16="http://schemas.microsoft.com/office/drawing/2014/main" id="{2F919CCC-F249-0B41-B1ED-4E121105429E}"/>
                  </a:ext>
                </a:extLst>
              </p:cNvPr>
              <p:cNvPicPr>
                <a:picLocks noChangeAspect="1"/>
              </p:cNvPicPr>
              <p:nvPr/>
            </p:nvPicPr>
            <p:blipFill>
              <a:blip r:embed="rId8"/>
              <a:stretch>
                <a:fillRect/>
              </a:stretch>
            </p:blipFill>
            <p:spPr>
              <a:xfrm>
                <a:off x="2042065" y="3661331"/>
                <a:ext cx="2534775" cy="936493"/>
              </a:xfrm>
              <a:prstGeom prst="rect">
                <a:avLst/>
              </a:prstGeom>
            </p:spPr>
          </p:pic>
        </p:grpSp>
        <p:sp>
          <p:nvSpPr>
            <p:cNvPr id="17" name="Content Placeholder 2">
              <a:extLst>
                <a:ext uri="{FF2B5EF4-FFF2-40B4-BE49-F238E27FC236}">
                  <a16:creationId xmlns:a16="http://schemas.microsoft.com/office/drawing/2014/main" id="{48796915-BF2A-8D49-A074-4008CC55FA7C}"/>
                </a:ext>
              </a:extLst>
            </p:cNvPr>
            <p:cNvSpPr txBox="1">
              <a:spLocks/>
            </p:cNvSpPr>
            <p:nvPr/>
          </p:nvSpPr>
          <p:spPr>
            <a:xfrm>
              <a:off x="1140245" y="1671873"/>
              <a:ext cx="2664296"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Surface transport</a:t>
              </a:r>
            </a:p>
          </p:txBody>
        </p:sp>
      </p:grpSp>
    </p:spTree>
    <p:extLst>
      <p:ext uri="{BB962C8B-B14F-4D97-AF65-F5344CB8AC3E}">
        <p14:creationId xmlns:p14="http://schemas.microsoft.com/office/powerpoint/2010/main" val="299879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C4927CA-EF44-DB40-8FFE-B09F504827F8}"/>
              </a:ext>
            </a:extLst>
          </p:cNvPr>
          <p:cNvSpPr>
            <a:spLocks noGrp="1"/>
          </p:cNvSpPr>
          <p:nvPr>
            <p:ph idx="1"/>
          </p:nvPr>
        </p:nvSpPr>
        <p:spPr>
          <a:xfrm>
            <a:off x="683568" y="1779662"/>
            <a:ext cx="7776864" cy="2952328"/>
          </a:xfrm>
        </p:spPr>
        <p:txBody>
          <a:bodyPr>
            <a:normAutofit lnSpcReduction="10000"/>
          </a:bodyPr>
          <a:lstStyle/>
          <a:p>
            <a:r>
              <a:rPr lang="en-GB" sz="2400" dirty="0"/>
              <a:t>In 2018, oil supplied 97% of the energy the UK uses for transport</a:t>
            </a:r>
          </a:p>
          <a:p>
            <a:pPr lvl="1"/>
            <a:r>
              <a:rPr lang="en-GB" sz="2200" dirty="0"/>
              <a:t>Oil is processed to make petrol and diesel fuel for cars, vans, trains, ships and lorries; and jet fuel for aircraft</a:t>
            </a:r>
          </a:p>
          <a:p>
            <a:pPr>
              <a:spcBef>
                <a:spcPts val="1176"/>
              </a:spcBef>
            </a:pPr>
            <a:r>
              <a:rPr lang="en-GB" sz="2400" dirty="0"/>
              <a:t>A third of UK greenhouse gas emissions came from transport in 2018</a:t>
            </a:r>
          </a:p>
          <a:p>
            <a:pPr lvl="1"/>
            <a:r>
              <a:rPr lang="en-GB" sz="2200" dirty="0"/>
              <a:t>This includes emissions from international air travel and international transport by ship </a:t>
            </a:r>
            <a:endParaRPr lang="en-US" sz="2200" dirty="0"/>
          </a:p>
        </p:txBody>
      </p:sp>
      <p:sp>
        <p:nvSpPr>
          <p:cNvPr id="2" name="Title 1"/>
          <p:cNvSpPr>
            <a:spLocks noGrp="1"/>
          </p:cNvSpPr>
          <p:nvPr>
            <p:ph type="title"/>
          </p:nvPr>
        </p:nvSpPr>
        <p:spPr>
          <a:xfrm>
            <a:off x="179512" y="790642"/>
            <a:ext cx="8784976" cy="857250"/>
          </a:xfrm>
        </p:spPr>
        <p:txBody>
          <a:bodyPr>
            <a:normAutofit/>
          </a:bodyPr>
          <a:lstStyle/>
          <a:p>
            <a:r>
              <a:rPr lang="en-GB" dirty="0"/>
              <a:t>Energy demand for transport</a:t>
            </a:r>
          </a:p>
        </p:txBody>
      </p:sp>
    </p:spTree>
    <p:extLst>
      <p:ext uri="{BB962C8B-B14F-4D97-AF65-F5344CB8AC3E}">
        <p14:creationId xmlns:p14="http://schemas.microsoft.com/office/powerpoint/2010/main" val="1475133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C4927CA-EF44-DB40-8FFE-B09F504827F8}"/>
              </a:ext>
            </a:extLst>
          </p:cNvPr>
          <p:cNvSpPr>
            <a:spLocks noGrp="1"/>
          </p:cNvSpPr>
          <p:nvPr>
            <p:ph idx="1"/>
          </p:nvPr>
        </p:nvSpPr>
        <p:spPr>
          <a:xfrm>
            <a:off x="6516216" y="1647892"/>
            <a:ext cx="2305202" cy="3091078"/>
          </a:xfrm>
        </p:spPr>
        <p:txBody>
          <a:bodyPr>
            <a:normAutofit/>
          </a:bodyPr>
          <a:lstStyle/>
          <a:p>
            <a:pPr marL="0" indent="0">
              <a:buNone/>
            </a:pPr>
            <a:r>
              <a:rPr lang="en-GB" sz="2400" dirty="0"/>
              <a:t>Greenhouse gas emissions from transport have hardly changed since 2000 </a:t>
            </a:r>
          </a:p>
          <a:p>
            <a:pPr marL="0" indent="0">
              <a:buNone/>
            </a:pPr>
            <a:endParaRPr lang="en-US" sz="2400" dirty="0"/>
          </a:p>
        </p:txBody>
      </p:sp>
      <p:sp>
        <p:nvSpPr>
          <p:cNvPr id="2" name="Title 1"/>
          <p:cNvSpPr>
            <a:spLocks noGrp="1"/>
          </p:cNvSpPr>
          <p:nvPr>
            <p:ph type="title"/>
          </p:nvPr>
        </p:nvSpPr>
        <p:spPr>
          <a:xfrm>
            <a:off x="179512" y="790642"/>
            <a:ext cx="8784976" cy="857250"/>
          </a:xfrm>
        </p:spPr>
        <p:txBody>
          <a:bodyPr>
            <a:normAutofit/>
          </a:bodyPr>
          <a:lstStyle/>
          <a:p>
            <a:r>
              <a:rPr lang="en-GB" dirty="0"/>
              <a:t>UK transport emissions in 2017</a:t>
            </a:r>
          </a:p>
        </p:txBody>
      </p:sp>
      <p:graphicFrame>
        <p:nvGraphicFramePr>
          <p:cNvPr id="5" name="Chart 4">
            <a:extLst>
              <a:ext uri="{FF2B5EF4-FFF2-40B4-BE49-F238E27FC236}">
                <a16:creationId xmlns:a16="http://schemas.microsoft.com/office/drawing/2014/main" id="{333C0403-005C-8E4B-8F2C-34336872ADE2}"/>
              </a:ext>
            </a:extLst>
          </p:cNvPr>
          <p:cNvGraphicFramePr/>
          <p:nvPr>
            <p:extLst>
              <p:ext uri="{D42A27DB-BD31-4B8C-83A1-F6EECF244321}">
                <p14:modId xmlns:p14="http://schemas.microsoft.com/office/powerpoint/2010/main" val="852998687"/>
              </p:ext>
            </p:extLst>
          </p:nvPr>
        </p:nvGraphicFramePr>
        <p:xfrm>
          <a:off x="17193" y="1534358"/>
          <a:ext cx="6643329" cy="34563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5088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90642"/>
            <a:ext cx="8784976" cy="857250"/>
          </a:xfrm>
        </p:spPr>
        <p:txBody>
          <a:bodyPr>
            <a:normAutofit/>
          </a:bodyPr>
          <a:lstStyle/>
          <a:p>
            <a:r>
              <a:rPr lang="en-GB" dirty="0"/>
              <a:t>Carbon intensity of options</a:t>
            </a:r>
          </a:p>
        </p:txBody>
      </p:sp>
      <p:graphicFrame>
        <p:nvGraphicFramePr>
          <p:cNvPr id="4" name="Chart 3">
            <a:extLst>
              <a:ext uri="{FF2B5EF4-FFF2-40B4-BE49-F238E27FC236}">
                <a16:creationId xmlns:a16="http://schemas.microsoft.com/office/drawing/2014/main" id="{3765B185-E879-1A41-98F1-22A9D6739976}"/>
              </a:ext>
            </a:extLst>
          </p:cNvPr>
          <p:cNvGraphicFramePr>
            <a:graphicFrameLocks/>
          </p:cNvGraphicFramePr>
          <p:nvPr>
            <p:extLst>
              <p:ext uri="{D42A27DB-BD31-4B8C-83A1-F6EECF244321}">
                <p14:modId xmlns:p14="http://schemas.microsoft.com/office/powerpoint/2010/main" val="2557914641"/>
              </p:ext>
            </p:extLst>
          </p:nvPr>
        </p:nvGraphicFramePr>
        <p:xfrm>
          <a:off x="683568" y="1399084"/>
          <a:ext cx="7488832" cy="3744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3991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C4927CA-EF44-DB40-8FFE-B09F504827F8}"/>
              </a:ext>
            </a:extLst>
          </p:cNvPr>
          <p:cNvSpPr>
            <a:spLocks noGrp="1"/>
          </p:cNvSpPr>
          <p:nvPr>
            <p:ph idx="1"/>
          </p:nvPr>
        </p:nvSpPr>
        <p:spPr>
          <a:xfrm>
            <a:off x="6422436" y="1563637"/>
            <a:ext cx="2460983" cy="2592288"/>
          </a:xfrm>
        </p:spPr>
        <p:txBody>
          <a:bodyPr>
            <a:normAutofit fontScale="92500"/>
          </a:bodyPr>
          <a:lstStyle/>
          <a:p>
            <a:pPr marL="0" indent="0">
              <a:buNone/>
            </a:pPr>
            <a:r>
              <a:rPr lang="en-GB" sz="2400" dirty="0"/>
              <a:t>A view from government advisers: almost all transport emissions need to be zero by 2050, apart from aviation</a:t>
            </a:r>
          </a:p>
        </p:txBody>
      </p:sp>
      <p:sp>
        <p:nvSpPr>
          <p:cNvPr id="2" name="Title 1"/>
          <p:cNvSpPr>
            <a:spLocks noGrp="1"/>
          </p:cNvSpPr>
          <p:nvPr>
            <p:ph type="title"/>
          </p:nvPr>
        </p:nvSpPr>
        <p:spPr>
          <a:xfrm>
            <a:off x="179512" y="790642"/>
            <a:ext cx="8784976" cy="857250"/>
          </a:xfrm>
        </p:spPr>
        <p:txBody>
          <a:bodyPr>
            <a:normAutofit/>
          </a:bodyPr>
          <a:lstStyle/>
          <a:p>
            <a:r>
              <a:rPr lang="en-GB" dirty="0"/>
              <a:t>Reaching net zero</a:t>
            </a:r>
          </a:p>
        </p:txBody>
      </p:sp>
      <p:graphicFrame>
        <p:nvGraphicFramePr>
          <p:cNvPr id="6" name="Chart 5">
            <a:extLst>
              <a:ext uri="{FF2B5EF4-FFF2-40B4-BE49-F238E27FC236}">
                <a16:creationId xmlns:a16="http://schemas.microsoft.com/office/drawing/2014/main" id="{99451B52-0122-4F4A-A3EB-771F73E12D87}"/>
              </a:ext>
            </a:extLst>
          </p:cNvPr>
          <p:cNvGraphicFramePr/>
          <p:nvPr>
            <p:extLst>
              <p:ext uri="{D42A27DB-BD31-4B8C-83A1-F6EECF244321}">
                <p14:modId xmlns:p14="http://schemas.microsoft.com/office/powerpoint/2010/main" val="137523483"/>
              </p:ext>
            </p:extLst>
          </p:nvPr>
        </p:nvGraphicFramePr>
        <p:xfrm>
          <a:off x="228802" y="1563637"/>
          <a:ext cx="6144344" cy="34879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815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90642"/>
            <a:ext cx="8784976" cy="857250"/>
          </a:xfrm>
        </p:spPr>
        <p:txBody>
          <a:bodyPr>
            <a:normAutofit/>
          </a:bodyPr>
          <a:lstStyle/>
          <a:p>
            <a:r>
              <a:rPr lang="en-GB" dirty="0"/>
              <a:t>Panel 1: Surface transport</a:t>
            </a:r>
          </a:p>
        </p:txBody>
      </p:sp>
      <p:sp>
        <p:nvSpPr>
          <p:cNvPr id="6" name="Content Placeholder 2">
            <a:extLst>
              <a:ext uri="{FF2B5EF4-FFF2-40B4-BE49-F238E27FC236}">
                <a16:creationId xmlns:a16="http://schemas.microsoft.com/office/drawing/2014/main" id="{5071DC5B-61D6-3F44-94C8-30A273FFDADA}"/>
              </a:ext>
            </a:extLst>
          </p:cNvPr>
          <p:cNvSpPr>
            <a:spLocks noGrp="1"/>
          </p:cNvSpPr>
          <p:nvPr>
            <p:ph idx="1"/>
          </p:nvPr>
        </p:nvSpPr>
        <p:spPr>
          <a:xfrm>
            <a:off x="457200" y="1654873"/>
            <a:ext cx="8229600" cy="3030985"/>
          </a:xfrm>
        </p:spPr>
        <p:txBody>
          <a:bodyPr>
            <a:normAutofit fontScale="92500" lnSpcReduction="10000"/>
          </a:bodyPr>
          <a:lstStyle/>
          <a:p>
            <a:pPr marL="457200" indent="-457200">
              <a:buFont typeface="+mj-lt"/>
              <a:buAutoNum type="arabicPeriod"/>
            </a:pPr>
            <a:r>
              <a:rPr lang="en-GB" sz="2400" dirty="0"/>
              <a:t>Introduction to surface transport</a:t>
            </a:r>
          </a:p>
          <a:p>
            <a:pPr marL="0" indent="0">
              <a:buNone/>
            </a:pPr>
            <a:r>
              <a:rPr lang="en-GB" sz="2400" b="1" dirty="0"/>
              <a:t>What could be done to reduce emissions?</a:t>
            </a:r>
          </a:p>
          <a:p>
            <a:pPr marL="457200" indent="-457200">
              <a:buFont typeface="+mj-lt"/>
              <a:buAutoNum type="arabicPeriod" startAt="2"/>
            </a:pPr>
            <a:r>
              <a:rPr lang="en-GB" sz="2400" dirty="0"/>
              <a:t>Reducing emissions from cars</a:t>
            </a:r>
          </a:p>
          <a:p>
            <a:pPr marL="457200" indent="-457200">
              <a:buFont typeface="+mj-lt"/>
              <a:buAutoNum type="arabicPeriod" startAt="2"/>
            </a:pPr>
            <a:r>
              <a:rPr lang="en-GB" sz="2400" dirty="0"/>
              <a:t>Alternatives to cars</a:t>
            </a:r>
          </a:p>
          <a:p>
            <a:pPr marL="457200" indent="-457200">
              <a:buFont typeface="+mj-lt"/>
              <a:buAutoNum type="arabicPeriod" startAt="2"/>
            </a:pPr>
            <a:r>
              <a:rPr lang="en-GB" sz="2400" dirty="0"/>
              <a:t>Fairness</a:t>
            </a:r>
          </a:p>
          <a:p>
            <a:pPr marL="0" indent="0">
              <a:buNone/>
            </a:pPr>
            <a:r>
              <a:rPr lang="en-GB" sz="2400" b="1" dirty="0"/>
              <a:t>How can we get there?</a:t>
            </a:r>
          </a:p>
          <a:p>
            <a:pPr marL="457200" indent="-457200">
              <a:buFont typeface="+mj-lt"/>
              <a:buAutoNum type="arabicPeriod" startAt="5"/>
            </a:pPr>
            <a:r>
              <a:rPr lang="en-GB" sz="2400" dirty="0"/>
              <a:t>How to make change happen: view 1</a:t>
            </a:r>
          </a:p>
          <a:p>
            <a:pPr marL="457200" indent="-457200">
              <a:buFont typeface="+mj-lt"/>
              <a:buAutoNum type="arabicPeriod" startAt="5"/>
            </a:pPr>
            <a:r>
              <a:rPr lang="en-GB" sz="2400" dirty="0"/>
              <a:t>How to make change happen: view 2</a:t>
            </a:r>
          </a:p>
        </p:txBody>
      </p:sp>
    </p:spTree>
    <p:extLst>
      <p:ext uri="{BB962C8B-B14F-4D97-AF65-F5344CB8AC3E}">
        <p14:creationId xmlns:p14="http://schemas.microsoft.com/office/powerpoint/2010/main" val="2738706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90642"/>
            <a:ext cx="8784976" cy="857250"/>
          </a:xfrm>
        </p:spPr>
        <p:txBody>
          <a:bodyPr>
            <a:normAutofit/>
          </a:bodyPr>
          <a:lstStyle/>
          <a:p>
            <a:r>
              <a:rPr lang="en-GB" dirty="0"/>
              <a:t>Panel 2: Air travel</a:t>
            </a:r>
          </a:p>
        </p:txBody>
      </p:sp>
      <p:sp>
        <p:nvSpPr>
          <p:cNvPr id="3" name="Content Placeholder 2">
            <a:extLst>
              <a:ext uri="{FF2B5EF4-FFF2-40B4-BE49-F238E27FC236}">
                <a16:creationId xmlns:a16="http://schemas.microsoft.com/office/drawing/2014/main" id="{469BF1BE-2747-DD43-AB78-3EB7AFE1A821}"/>
              </a:ext>
            </a:extLst>
          </p:cNvPr>
          <p:cNvSpPr>
            <a:spLocks noGrp="1"/>
          </p:cNvSpPr>
          <p:nvPr>
            <p:ph idx="1"/>
          </p:nvPr>
        </p:nvSpPr>
        <p:spPr>
          <a:xfrm>
            <a:off x="457200" y="1563637"/>
            <a:ext cx="8229600" cy="3030985"/>
          </a:xfrm>
        </p:spPr>
        <p:txBody>
          <a:bodyPr>
            <a:normAutofit fontScale="92500" lnSpcReduction="10000"/>
          </a:bodyPr>
          <a:lstStyle/>
          <a:p>
            <a:pPr marL="457200" indent="-457200">
              <a:buFont typeface="+mj-lt"/>
              <a:buAutoNum type="arabicPeriod"/>
            </a:pPr>
            <a:r>
              <a:rPr lang="en-GB" sz="2400" dirty="0"/>
              <a:t>Introduction to air travel</a:t>
            </a:r>
          </a:p>
          <a:p>
            <a:pPr marL="0" indent="0">
              <a:buNone/>
            </a:pPr>
            <a:r>
              <a:rPr lang="en-GB" sz="2400" b="1" dirty="0"/>
              <a:t>What could be done to reduce emissions?</a:t>
            </a:r>
          </a:p>
          <a:p>
            <a:pPr marL="457200" indent="-457200">
              <a:buFont typeface="+mj-lt"/>
              <a:buAutoNum type="arabicPeriod" startAt="2"/>
            </a:pPr>
            <a:r>
              <a:rPr lang="en-GB" sz="2400" dirty="0"/>
              <a:t>Technical options for reducing emissions from air travel</a:t>
            </a:r>
          </a:p>
          <a:p>
            <a:pPr marL="457200" indent="-457200">
              <a:buFont typeface="+mj-lt"/>
              <a:buAutoNum type="arabicPeriod" startAt="2"/>
            </a:pPr>
            <a:r>
              <a:rPr lang="en-GB" sz="2400" dirty="0"/>
              <a:t>Alternatives to air travel</a:t>
            </a:r>
          </a:p>
          <a:p>
            <a:pPr marL="457200" indent="-457200">
              <a:buFont typeface="+mj-lt"/>
              <a:buAutoNum type="arabicPeriod" startAt="2"/>
            </a:pPr>
            <a:r>
              <a:rPr lang="en-GB" sz="2400" dirty="0"/>
              <a:t>Fairness</a:t>
            </a:r>
          </a:p>
          <a:p>
            <a:pPr marL="0" indent="0">
              <a:buNone/>
            </a:pPr>
            <a:r>
              <a:rPr lang="en-GB" sz="2400" b="1" dirty="0"/>
              <a:t>How can we get there?</a:t>
            </a:r>
          </a:p>
          <a:p>
            <a:pPr marL="457200" indent="-457200">
              <a:buFont typeface="+mj-lt"/>
              <a:buAutoNum type="arabicPeriod" startAt="5"/>
            </a:pPr>
            <a:r>
              <a:rPr lang="en-GB" sz="2400" dirty="0"/>
              <a:t>How to make change happen – view 1</a:t>
            </a:r>
          </a:p>
          <a:p>
            <a:pPr marL="457200" indent="-457200">
              <a:buFont typeface="+mj-lt"/>
              <a:buAutoNum type="arabicPeriod" startAt="5"/>
            </a:pPr>
            <a:r>
              <a:rPr lang="en-GB" sz="2400" dirty="0"/>
              <a:t>How to make change happen – view 2</a:t>
            </a:r>
          </a:p>
        </p:txBody>
      </p:sp>
    </p:spTree>
    <p:extLst>
      <p:ext uri="{BB962C8B-B14F-4D97-AF65-F5344CB8AC3E}">
        <p14:creationId xmlns:p14="http://schemas.microsoft.com/office/powerpoint/2010/main" val="1633971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401</Words>
  <Application>Microsoft Macintosh PowerPoint</Application>
  <PresentationFormat>On-screen Show (16:9)</PresentationFormat>
  <Paragraphs>52</Paragraphs>
  <Slides>8</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Introduction to personal transport</vt:lpstr>
      <vt:lpstr>Introduction to personal transport</vt:lpstr>
      <vt:lpstr>Energy demand for transport</vt:lpstr>
      <vt:lpstr>UK transport emissions in 2017</vt:lpstr>
      <vt:lpstr>Carbon intensity of options</vt:lpstr>
      <vt:lpstr>Reaching net zero</vt:lpstr>
      <vt:lpstr>Panel 1: Surface transport</vt:lpstr>
      <vt:lpstr>Panel 2: Air travel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diarmaid</dc:creator>
  <cp:lastModifiedBy>Watson, Jim</cp:lastModifiedBy>
  <cp:revision>9</cp:revision>
  <dcterms:created xsi:type="dcterms:W3CDTF">2019-12-03T07:46:16Z</dcterms:created>
  <dcterms:modified xsi:type="dcterms:W3CDTF">2020-02-08T13:29:57Z</dcterms:modified>
</cp:coreProperties>
</file>